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7" r:id="rId2"/>
    <p:sldId id="258" r:id="rId3"/>
    <p:sldId id="259" r:id="rId4"/>
    <p:sldId id="260" r:id="rId5"/>
    <p:sldId id="269" r:id="rId6"/>
    <p:sldId id="271" r:id="rId7"/>
    <p:sldId id="272" r:id="rId8"/>
    <p:sldId id="270" r:id="rId9"/>
    <p:sldId id="278" r:id="rId10"/>
    <p:sldId id="279" r:id="rId11"/>
    <p:sldId id="273" r:id="rId12"/>
    <p:sldId id="274" r:id="rId13"/>
    <p:sldId id="275" r:id="rId14"/>
    <p:sldId id="276" r:id="rId15"/>
    <p:sldId id="267" r:id="rId16"/>
    <p:sldId id="262" r:id="rId17"/>
    <p:sldId id="261" r:id="rId18"/>
    <p:sldId id="263" r:id="rId19"/>
    <p:sldId id="264" r:id="rId20"/>
    <p:sldId id="265" r:id="rId21"/>
    <p:sldId id="266" r:id="rId22"/>
    <p:sldId id="268" r:id="rId23"/>
    <p:sldId id="282" r:id="rId24"/>
    <p:sldId id="281" r:id="rId25"/>
    <p:sldId id="280" r:id="rId26"/>
    <p:sldId id="277"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613932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3076026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9106392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3906462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185736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36803270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3764675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3649886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1054477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A2A1BE-2C1D-4A42-8F17-FA9284D2ADAE}" type="datetimeFigureOut">
              <a:rPr lang="en-IN" smtClean="0"/>
              <a:t>09-03-2022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2478428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3A2A1BE-2C1D-4A42-8F17-FA9284D2ADAE}" type="datetimeFigureOut">
              <a:rPr lang="en-IN" smtClean="0"/>
              <a:t>09-03-2022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1591658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3A2A1BE-2C1D-4A42-8F17-FA9284D2ADAE}" type="datetimeFigureOut">
              <a:rPr lang="en-IN" smtClean="0"/>
              <a:t>09-03-2022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43046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3A2A1BE-2C1D-4A42-8F17-FA9284D2ADAE}" type="datetimeFigureOut">
              <a:rPr lang="en-IN" smtClean="0"/>
              <a:t>09-03-2022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3424559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A2A1BE-2C1D-4A42-8F17-FA9284D2ADAE}" type="datetimeFigureOut">
              <a:rPr lang="en-IN" smtClean="0"/>
              <a:t>09-03-2022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1946081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3A2A1BE-2C1D-4A42-8F17-FA9284D2ADAE}" type="datetimeFigureOut">
              <a:rPr lang="en-IN" smtClean="0"/>
              <a:t>09-03-2022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1938304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A2A1BE-2C1D-4A42-8F17-FA9284D2ADAE}" type="datetimeFigureOut">
              <a:rPr lang="en-IN" smtClean="0"/>
              <a:t>09-03-2022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362AD-7741-46CC-AABE-44594A77BA2A}" type="slidenum">
              <a:rPr lang="en-IN" smtClean="0"/>
              <a:t>‹#›</a:t>
            </a:fld>
            <a:endParaRPr lang="en-IN"/>
          </a:p>
        </p:txBody>
      </p:sp>
    </p:spTree>
    <p:extLst>
      <p:ext uri="{BB962C8B-B14F-4D97-AF65-F5344CB8AC3E}">
        <p14:creationId xmlns:p14="http://schemas.microsoft.com/office/powerpoint/2010/main" val="61790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3A2A1BE-2C1D-4A42-8F17-FA9284D2ADAE}" type="datetimeFigureOut">
              <a:rPr lang="en-IN" smtClean="0"/>
              <a:t>09-03-2022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9E362AD-7741-46CC-AABE-44594A77BA2A}" type="slidenum">
              <a:rPr lang="en-IN" smtClean="0"/>
              <a:t>‹#›</a:t>
            </a:fld>
            <a:endParaRPr lang="en-IN"/>
          </a:p>
        </p:txBody>
      </p:sp>
    </p:spTree>
    <p:extLst>
      <p:ext uri="{BB962C8B-B14F-4D97-AF65-F5344CB8AC3E}">
        <p14:creationId xmlns:p14="http://schemas.microsoft.com/office/powerpoint/2010/main" val="2450697993"/>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hyperlink" Target="https://en.wikipedia.org/wiki/Nine_%282009_live-action_film%29" TargetMode="External"/><Relationship Id="rId3" Type="http://schemas.openxmlformats.org/officeDocument/2006/relationships/hyperlink" Target="https://en.wikipedia.org/wiki/Three_Stripes_in_the_Sun" TargetMode="External"/><Relationship Id="rId7" Type="http://schemas.openxmlformats.org/officeDocument/2006/relationships/hyperlink" Target="https://en.wikipedia.org/wiki/Bungalow_13" TargetMode="External"/><Relationship Id="rId2" Type="http://schemas.openxmlformats.org/officeDocument/2006/relationships/hyperlink" Target="https://en.wikipedia.org/wiki/Scandal_Sheet_%281952_film%29" TargetMode="External"/><Relationship Id="rId1" Type="http://schemas.openxmlformats.org/officeDocument/2006/relationships/slideLayout" Target="../slideLayouts/slideLayout7.xml"/><Relationship Id="rId6" Type="http://schemas.openxmlformats.org/officeDocument/2006/relationships/hyperlink" Target="https://en.wikipedia.org/wiki/Hemingway%27s_Adventures_of_a_Young_Man" TargetMode="External"/><Relationship Id="rId5" Type="http://schemas.openxmlformats.org/officeDocument/2006/relationships/hyperlink" Target="https://en.wikipedia.org/wiki/Run_%281991_film%29" TargetMode="External"/><Relationship Id="rId4" Type="http://schemas.openxmlformats.org/officeDocument/2006/relationships/hyperlink" Target="https://en.wikipedia.org/wiki/The_Candy_Snatchers" TargetMode="External"/><Relationship Id="rId9" Type="http://schemas.openxmlformats.org/officeDocument/2006/relationships/hyperlink" Target="https://en.wikipedia.org/wiki/Le_Divorce"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hyperlink" Target="https://en.wikipedia.org/wiki/Nine_%282009_live-action_film%29" TargetMode="External"/><Relationship Id="rId3" Type="http://schemas.openxmlformats.org/officeDocument/2006/relationships/hyperlink" Target="https://en.wikipedia.org/wiki/Three_Stripes_in_the_Sun" TargetMode="External"/><Relationship Id="rId7" Type="http://schemas.openxmlformats.org/officeDocument/2006/relationships/hyperlink" Target="https://en.wikipedia.org/wiki/Bungalow_13" TargetMode="External"/><Relationship Id="rId2" Type="http://schemas.openxmlformats.org/officeDocument/2006/relationships/hyperlink" Target="https://en.wikipedia.org/wiki/Scandal_Sheet_%281952_film%29" TargetMode="External"/><Relationship Id="rId1" Type="http://schemas.openxmlformats.org/officeDocument/2006/relationships/slideLayout" Target="../slideLayouts/slideLayout7.xml"/><Relationship Id="rId6" Type="http://schemas.openxmlformats.org/officeDocument/2006/relationships/hyperlink" Target="https://en.wikipedia.org/wiki/Hemingway%27s_Adventures_of_a_Young_Man" TargetMode="External"/><Relationship Id="rId5" Type="http://schemas.openxmlformats.org/officeDocument/2006/relationships/hyperlink" Target="https://en.wikipedia.org/wiki/Run_%281991_film%29" TargetMode="External"/><Relationship Id="rId4" Type="http://schemas.openxmlformats.org/officeDocument/2006/relationships/hyperlink" Target="https://en.wikipedia.org/wiki/The_Candy_Snatchers" TargetMode="External"/><Relationship Id="rId9" Type="http://schemas.openxmlformats.org/officeDocument/2006/relationships/hyperlink" Target="https://en.wikipedia.org/wiki/Le_Divorce"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C0A9DC-29DE-4595-8FDB-6D041896D6AB}"/>
              </a:ext>
            </a:extLst>
          </p:cNvPr>
          <p:cNvSpPr/>
          <p:nvPr/>
        </p:nvSpPr>
        <p:spPr>
          <a:xfrm>
            <a:off x="719845" y="2286615"/>
            <a:ext cx="8842229" cy="2123658"/>
          </a:xfrm>
          <a:prstGeom prst="rect">
            <a:avLst/>
          </a:prstGeom>
          <a:noFill/>
        </p:spPr>
        <p:txBody>
          <a:bodyPr wrap="none" lIns="91440" tIns="45720" rIns="91440" bIns="45720">
            <a:spAutoFit/>
          </a:bodyPr>
          <a:lstStyle/>
          <a:p>
            <a:pPr algn="just"/>
            <a:r>
              <a:rPr lang="en-US" sz="6600" b="0" cap="none" spc="0" dirty="0">
                <a:ln w="0"/>
                <a:solidFill>
                  <a:schemeClr val="tx1"/>
                </a:solidFill>
                <a:effectLst>
                  <a:outerShdw blurRad="38100" dist="19050" dir="2700000" algn="tl" rotWithShape="0">
                    <a:schemeClr val="dk1">
                      <a:alpha val="40000"/>
                    </a:schemeClr>
                  </a:outerShdw>
                </a:effectLst>
              </a:rPr>
              <a:t>INTERIM PROJECT-1</a:t>
            </a:r>
          </a:p>
          <a:p>
            <a:pPr algn="just"/>
            <a:r>
              <a:rPr lang="en-US" sz="6600" dirty="0">
                <a:ln w="0"/>
                <a:effectLst>
                  <a:outerShdw blurRad="38100" dist="19050" dir="2700000" algn="tl" rotWithShape="0">
                    <a:schemeClr val="dk1">
                      <a:alpha val="40000"/>
                    </a:schemeClr>
                  </a:outerShdw>
                </a:effectLst>
              </a:rPr>
              <a:t>SMART SEARCH ENGINE</a:t>
            </a:r>
            <a:endParaRPr lang="en-US" sz="66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1028971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3FEEC5-FF0E-4416-99AF-9DB016D6D8DA}"/>
              </a:ext>
            </a:extLst>
          </p:cNvPr>
          <p:cNvSpPr txBox="1"/>
          <p:nvPr/>
        </p:nvSpPr>
        <p:spPr>
          <a:xfrm>
            <a:off x="182880" y="426720"/>
            <a:ext cx="9479280" cy="5970865"/>
          </a:xfrm>
          <a:prstGeom prst="rect">
            <a:avLst/>
          </a:prstGeom>
          <a:noFill/>
        </p:spPr>
        <p:txBody>
          <a:bodyPr wrap="square">
            <a:spAutoFit/>
          </a:bodyPr>
          <a:lstStyle/>
          <a:p>
            <a:r>
              <a:rPr lang="en-IN" sz="2800" b="0" i="0" dirty="0">
                <a:solidFill>
                  <a:srgbClr val="202124"/>
                </a:solidFill>
                <a:effectLst/>
                <a:latin typeface="Bahnschrift" panose="020B0502040204020203" pitchFamily="34" charset="0"/>
              </a:rPr>
              <a:t>Following is an example document of the word ‘american’ saved in the previous file after scraping all the URLs provided by admin : </a:t>
            </a:r>
          </a:p>
          <a:p>
            <a:endParaRPr lang="en-IN" dirty="0">
              <a:solidFill>
                <a:srgbClr val="202124"/>
              </a:solidFill>
              <a:latin typeface="Roboto" panose="02000000000000000000" pitchFamily="2" charset="0"/>
            </a:endParaRPr>
          </a:p>
          <a:p>
            <a:r>
              <a:rPr lang="en-IN" sz="2000" b="0" i="0" dirty="0">
                <a:solidFill>
                  <a:srgbClr val="FF0000"/>
                </a:solidFill>
                <a:effectLst/>
                <a:latin typeface="Roboto" panose="02000000000000000000" pitchFamily="2" charset="0"/>
              </a:rPr>
              <a:t>"american": {"</a:t>
            </a:r>
            <a:r>
              <a:rPr lang="en-IN" sz="2000" b="0" i="0" u="none" strike="noStrike" dirty="0">
                <a:solidFill>
                  <a:srgbClr val="99CA3C"/>
                </a:solidFill>
                <a:effectLst/>
                <a:latin typeface="Roboto" panose="02000000000000000000" pitchFamily="2" charset="0"/>
                <a:hlinkClick r:id="rId2">
                  <a:extLst>
                    <a:ext uri="{A12FA001-AC4F-418D-AE19-62706E023703}">
                      <ahyp:hlinkClr xmlns:ahyp="http://schemas.microsoft.com/office/drawing/2018/hyperlinkcolor" val="tx"/>
                    </a:ext>
                  </a:extLst>
                </a:hlinkClick>
              </a:rPr>
              <a:t>https://en.wikipedia.org/wiki/</a:t>
            </a:r>
            <a:r>
              <a:rPr lang="en-IN" sz="2000" b="0" i="0" u="none" strike="noStrike" dirty="0" err="1">
                <a:solidFill>
                  <a:srgbClr val="99CA3C"/>
                </a:solidFill>
                <a:effectLst/>
                <a:latin typeface="Roboto" panose="02000000000000000000" pitchFamily="2" charset="0"/>
                <a:hlinkClick r:id="rId2">
                  <a:extLst>
                    <a:ext uri="{A12FA001-AC4F-418D-AE19-62706E023703}">
                      <ahyp:hlinkClr xmlns:ahyp="http://schemas.microsoft.com/office/drawing/2018/hyperlinkcolor" val="tx"/>
                    </a:ext>
                  </a:extLst>
                </a:hlinkClick>
              </a:rPr>
              <a:t>Scandal_Sheet</a:t>
            </a:r>
            <a:r>
              <a:rPr lang="en-IN" sz="2000" b="0" i="0" u="none" strike="noStrike" dirty="0">
                <a:solidFill>
                  <a:srgbClr val="FF0000"/>
                </a:solidFill>
                <a:effectLst/>
                <a:latin typeface="Roboto" panose="02000000000000000000" pitchFamily="2" charset="0"/>
                <a:hlinkClick r:id="rId2">
                  <a:extLst>
                    <a:ext uri="{A12FA001-AC4F-418D-AE19-62706E023703}">
                      <ahyp:hlinkClr xmlns:ahyp="http://schemas.microsoft.com/office/drawing/2018/hyperlinkcolor" val="tx"/>
                    </a:ext>
                  </a:extLst>
                </a:hlinkClick>
              </a:rPr>
              <a:t>_(1952_film)</a:t>
            </a:r>
            <a:r>
              <a:rPr lang="en-IN" sz="2000" b="0" i="0" dirty="0">
                <a:solidFill>
                  <a:srgbClr val="FF0000"/>
                </a:solidFill>
                <a:effectLst/>
                <a:latin typeface="Roboto" panose="02000000000000000000" pitchFamily="2" charset="0"/>
              </a:rPr>
              <a:t>": [1, 0.3098039199714863, 0.3098039199714863], "</a:t>
            </a:r>
            <a:r>
              <a:rPr lang="en-IN" sz="2000" b="0" i="0" u="none" strike="noStrike" dirty="0">
                <a:solidFill>
                  <a:srgbClr val="99CA3C"/>
                </a:solidFill>
                <a:effectLst/>
                <a:latin typeface="Roboto" panose="02000000000000000000" pitchFamily="2" charset="0"/>
                <a:hlinkClick r:id="rId3">
                  <a:extLst>
                    <a:ext uri="{A12FA001-AC4F-418D-AE19-62706E023703}">
                      <ahyp:hlinkClr xmlns:ahyp="http://schemas.microsoft.com/office/drawing/2018/hyperlinkcolor" val="tx"/>
                    </a:ext>
                  </a:extLst>
                </a:hlinkClick>
              </a:rPr>
              <a:t>https://en.wikipedia.org/wiki/</a:t>
            </a:r>
            <a:r>
              <a:rPr lang="en-IN" sz="2000" b="0" i="0" u="none" strike="noStrike" dirty="0" err="1">
                <a:solidFill>
                  <a:srgbClr val="FF0000"/>
                </a:solidFill>
                <a:effectLst/>
                <a:latin typeface="Roboto" panose="02000000000000000000" pitchFamily="2" charset="0"/>
                <a:hlinkClick r:id="rId3">
                  <a:extLst>
                    <a:ext uri="{A12FA001-AC4F-418D-AE19-62706E023703}">
                      <ahyp:hlinkClr xmlns:ahyp="http://schemas.microsoft.com/office/drawing/2018/hyperlinkcolor" val="tx"/>
                    </a:ext>
                  </a:extLst>
                </a:hlinkClick>
              </a:rPr>
              <a:t>Three_Stripes_in_the_Sun</a:t>
            </a:r>
            <a:r>
              <a:rPr lang="en-IN" sz="2000" b="0" i="0" dirty="0">
                <a:solidFill>
                  <a:srgbClr val="FF0000"/>
                </a:solidFill>
                <a:effectLst/>
                <a:latin typeface="Roboto" panose="02000000000000000000" pitchFamily="2" charset="0"/>
              </a:rPr>
              <a:t>": [2, 0.3098039199714863, 0.524543633626141], "</a:t>
            </a:r>
            <a:r>
              <a:rPr lang="en-IN" sz="2000" b="0" i="0" u="none" strike="noStrike" dirty="0">
                <a:solidFill>
                  <a:srgbClr val="99CA3C"/>
                </a:solidFill>
                <a:effectLst/>
                <a:latin typeface="Roboto" panose="02000000000000000000" pitchFamily="2" charset="0"/>
                <a:hlinkClick r:id="rId4">
                  <a:extLst>
                    <a:ext uri="{A12FA001-AC4F-418D-AE19-62706E023703}">
                      <ahyp:hlinkClr xmlns:ahyp="http://schemas.microsoft.com/office/drawing/2018/hyperlinkcolor" val="tx"/>
                    </a:ext>
                  </a:extLst>
                </a:hlinkClick>
              </a:rPr>
              <a:t>https://en.wikipedia.org/wiki/</a:t>
            </a:r>
            <a:r>
              <a:rPr lang="en-IN" sz="2000" b="0" i="0" u="none" strike="noStrike" dirty="0" err="1">
                <a:solidFill>
                  <a:srgbClr val="FF0000"/>
                </a:solidFill>
                <a:effectLst/>
                <a:latin typeface="Roboto" panose="02000000000000000000" pitchFamily="2" charset="0"/>
                <a:hlinkClick r:id="rId4">
                  <a:extLst>
                    <a:ext uri="{A12FA001-AC4F-418D-AE19-62706E023703}">
                      <ahyp:hlinkClr xmlns:ahyp="http://schemas.microsoft.com/office/drawing/2018/hyperlinkcolor" val="tx"/>
                    </a:ext>
                  </a:extLst>
                </a:hlinkClick>
              </a:rPr>
              <a:t>The_Candy_Snatchers</a:t>
            </a:r>
            <a:r>
              <a:rPr lang="en-IN" sz="2000" b="0" i="0" dirty="0">
                <a:solidFill>
                  <a:srgbClr val="FF0000"/>
                </a:solidFill>
                <a:effectLst/>
                <a:latin typeface="Roboto" panose="02000000000000000000" pitchFamily="2" charset="0"/>
              </a:rPr>
              <a:t>": [1, 0.3098039199714863, 0.3098039199714863], "</a:t>
            </a:r>
            <a:r>
              <a:rPr lang="en-IN" sz="2000" b="0" i="0" u="none" strike="noStrike" dirty="0">
                <a:solidFill>
                  <a:srgbClr val="FF0000"/>
                </a:solidFill>
                <a:effectLst/>
                <a:latin typeface="Roboto" panose="02000000000000000000" pitchFamily="2" charset="0"/>
                <a:hlinkClick r:id="rId5">
                  <a:extLst>
                    <a:ext uri="{A12FA001-AC4F-418D-AE19-62706E023703}">
                      <ahyp:hlinkClr xmlns:ahyp="http://schemas.microsoft.com/office/drawing/2018/hyperlinkcolor" val="tx"/>
                    </a:ext>
                  </a:extLst>
                </a:hlinkClick>
              </a:rPr>
              <a:t>https://en.wikipedia.org/wiki/Run_(1991_film)</a:t>
            </a:r>
            <a:r>
              <a:rPr lang="en-IN" sz="2000" b="0" i="0" dirty="0">
                <a:solidFill>
                  <a:srgbClr val="FF0000"/>
                </a:solidFill>
                <a:effectLst/>
                <a:latin typeface="Roboto" panose="02000000000000000000" pitchFamily="2" charset="0"/>
              </a:rPr>
              <a:t>": [1, 0.3098039199714863, 0.3098039199714863], "</a:t>
            </a:r>
            <a:r>
              <a:rPr lang="en-IN" sz="2000" b="0" i="0" u="none" strike="noStrike" dirty="0">
                <a:solidFill>
                  <a:srgbClr val="FF0000"/>
                </a:solidFill>
                <a:effectLst/>
                <a:latin typeface="Roboto" panose="02000000000000000000" pitchFamily="2" charset="0"/>
                <a:hlinkClick r:id="rId6">
                  <a:extLst>
                    <a:ext uri="{A12FA001-AC4F-418D-AE19-62706E023703}">
                      <ahyp:hlinkClr xmlns:ahyp="http://schemas.microsoft.com/office/drawing/2018/hyperlinkcolor" val="tx"/>
                    </a:ext>
                  </a:extLst>
                </a:hlinkClick>
              </a:rPr>
              <a:t>https://en.wikipedia.org/wiki/Hemingway%27s_Adventures_of_a_Young_Man</a:t>
            </a:r>
            <a:r>
              <a:rPr lang="en-IN" sz="2000" b="0" i="0" dirty="0">
                <a:solidFill>
                  <a:srgbClr val="FF0000"/>
                </a:solidFill>
                <a:effectLst/>
                <a:latin typeface="Roboto" panose="02000000000000000000" pitchFamily="2" charset="0"/>
              </a:rPr>
              <a:t>": [1, 0.3098039199714863, 0.3098039199714863], "</a:t>
            </a:r>
            <a:r>
              <a:rPr lang="en-IN" sz="2000" b="0" i="0" u="none" strike="noStrike" dirty="0">
                <a:solidFill>
                  <a:srgbClr val="FF0000"/>
                </a:solidFill>
                <a:effectLst/>
                <a:latin typeface="Roboto" panose="02000000000000000000" pitchFamily="2" charset="0"/>
                <a:hlinkClick r:id="rId7">
                  <a:extLst>
                    <a:ext uri="{A12FA001-AC4F-418D-AE19-62706E023703}">
                      <ahyp:hlinkClr xmlns:ahyp="http://schemas.microsoft.com/office/drawing/2018/hyperlinkcolor" val="tx"/>
                    </a:ext>
                  </a:extLst>
                </a:hlinkClick>
              </a:rPr>
              <a:t>https://en.wikipedia.org/wiki/Bungalow_13</a:t>
            </a:r>
            <a:r>
              <a:rPr lang="en-IN" sz="2000" b="0" i="0" dirty="0">
                <a:solidFill>
                  <a:srgbClr val="FF0000"/>
                </a:solidFill>
                <a:effectLst/>
                <a:latin typeface="Roboto" panose="02000000000000000000" pitchFamily="2" charset="0"/>
              </a:rPr>
              <a:t>": [1, 0.3098039199714863, 0.3098039199714863], "</a:t>
            </a:r>
            <a:r>
              <a:rPr lang="en-IN" sz="2000" b="0" i="0" u="none" strike="noStrike" dirty="0">
                <a:solidFill>
                  <a:srgbClr val="FF0000"/>
                </a:solidFill>
                <a:effectLst/>
                <a:latin typeface="Roboto" panose="02000000000000000000" pitchFamily="2" charset="0"/>
                <a:hlinkClick r:id="rId8">
                  <a:extLst>
                    <a:ext uri="{A12FA001-AC4F-418D-AE19-62706E023703}">
                      <ahyp:hlinkClr xmlns:ahyp="http://schemas.microsoft.com/office/drawing/2018/hyperlinkcolor" val="tx"/>
                    </a:ext>
                  </a:extLst>
                </a:hlinkClick>
              </a:rPr>
              <a:t>https://en.wikipedia.org/wiki/Nine_(2009_live-action_film)</a:t>
            </a:r>
            <a:r>
              <a:rPr lang="en-IN" sz="2000" b="0" i="0" dirty="0">
                <a:solidFill>
                  <a:srgbClr val="FF0000"/>
                </a:solidFill>
                <a:effectLst/>
                <a:latin typeface="Roboto" panose="02000000000000000000" pitchFamily="2" charset="0"/>
              </a:rPr>
              <a:t>": [1, 0.3098039199714863, 0.3098039199714863], "</a:t>
            </a:r>
            <a:r>
              <a:rPr lang="en-IN" sz="2000" b="0" i="0" u="none" strike="noStrike" dirty="0">
                <a:solidFill>
                  <a:srgbClr val="99CA3C"/>
                </a:solidFill>
                <a:effectLst/>
                <a:latin typeface="Roboto" panose="02000000000000000000" pitchFamily="2" charset="0"/>
                <a:hlinkClick r:id="rId9">
                  <a:extLst>
                    <a:ext uri="{A12FA001-AC4F-418D-AE19-62706E023703}">
                      <ahyp:hlinkClr xmlns:ahyp="http://schemas.microsoft.com/office/drawing/2018/hyperlinkcolor" val="tx"/>
                    </a:ext>
                  </a:extLst>
                </a:hlinkClick>
              </a:rPr>
              <a:t>https://en.wikipedia.org/wiki/</a:t>
            </a:r>
            <a:r>
              <a:rPr lang="en-IN" sz="2000" b="0" i="0" u="none" strike="noStrike" dirty="0" err="1">
                <a:solidFill>
                  <a:srgbClr val="FF0000"/>
                </a:solidFill>
                <a:effectLst/>
                <a:latin typeface="Roboto" panose="02000000000000000000" pitchFamily="2" charset="0"/>
                <a:hlinkClick r:id="rId9">
                  <a:extLst>
                    <a:ext uri="{A12FA001-AC4F-418D-AE19-62706E023703}">
                      <ahyp:hlinkClr xmlns:ahyp="http://schemas.microsoft.com/office/drawing/2018/hyperlinkcolor" val="tx"/>
                    </a:ext>
                  </a:extLst>
                </a:hlinkClick>
              </a:rPr>
              <a:t>Le_Divorce</a:t>
            </a:r>
            <a:r>
              <a:rPr lang="en-IN" sz="2000" b="0" i="0" dirty="0">
                <a:solidFill>
                  <a:srgbClr val="FF0000"/>
                </a:solidFill>
                <a:effectLst/>
                <a:latin typeface="Roboto" panose="02000000000000000000" pitchFamily="2" charset="0"/>
              </a:rPr>
              <a:t>": [1, 0.3098039199714863, 0.3098039199714863]}</a:t>
            </a:r>
            <a:endParaRPr lang="en-IN" sz="2000" dirty="0">
              <a:solidFill>
                <a:srgbClr val="FF0000"/>
              </a:solidFill>
            </a:endParaRPr>
          </a:p>
        </p:txBody>
      </p:sp>
    </p:spTree>
    <p:extLst>
      <p:ext uri="{BB962C8B-B14F-4D97-AF65-F5344CB8AC3E}">
        <p14:creationId xmlns:p14="http://schemas.microsoft.com/office/powerpoint/2010/main" val="26505925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3C056FB-C1EE-489A-803F-59EBAF6F1F87}"/>
              </a:ext>
            </a:extLst>
          </p:cNvPr>
          <p:cNvSpPr/>
          <p:nvPr/>
        </p:nvSpPr>
        <p:spPr>
          <a:xfrm>
            <a:off x="91440" y="203815"/>
            <a:ext cx="8442960" cy="830997"/>
          </a:xfrm>
          <a:prstGeom prst="rect">
            <a:avLst/>
          </a:prstGeom>
          <a:noFill/>
        </p:spPr>
        <p:txBody>
          <a:bodyPr wrap="squar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Sample-1 : Single word search</a:t>
            </a:r>
          </a:p>
        </p:txBody>
      </p:sp>
      <p:pic>
        <p:nvPicPr>
          <p:cNvPr id="4" name="Picture 3">
            <a:extLst>
              <a:ext uri="{FF2B5EF4-FFF2-40B4-BE49-F238E27FC236}">
                <a16:creationId xmlns:a16="http://schemas.microsoft.com/office/drawing/2014/main" id="{6BBD310D-D4E6-488C-B8EB-0AEF03C22E18}"/>
              </a:ext>
            </a:extLst>
          </p:cNvPr>
          <p:cNvPicPr>
            <a:picLocks noChangeAspect="1"/>
          </p:cNvPicPr>
          <p:nvPr/>
        </p:nvPicPr>
        <p:blipFill rotWithShape="1">
          <a:blip r:embed="rId2">
            <a:extLst>
              <a:ext uri="{28A0092B-C50C-407E-A947-70E740481C1C}">
                <a14:useLocalDpi xmlns:a14="http://schemas.microsoft.com/office/drawing/2010/main" val="0"/>
              </a:ext>
            </a:extLst>
          </a:blip>
          <a:srcRect r="17384" b="68325"/>
          <a:stretch/>
        </p:blipFill>
        <p:spPr>
          <a:xfrm>
            <a:off x="221622" y="1151652"/>
            <a:ext cx="9422648" cy="2277348"/>
          </a:xfrm>
          <a:prstGeom prst="rect">
            <a:avLst/>
          </a:prstGeom>
          <a:ln w="28575">
            <a:solidFill>
              <a:schemeClr val="tx1"/>
            </a:solidFill>
          </a:ln>
        </p:spPr>
      </p:pic>
      <p:sp>
        <p:nvSpPr>
          <p:cNvPr id="7" name="TextBox 6">
            <a:extLst>
              <a:ext uri="{FF2B5EF4-FFF2-40B4-BE49-F238E27FC236}">
                <a16:creationId xmlns:a16="http://schemas.microsoft.com/office/drawing/2014/main" id="{F90A73A6-55D0-4842-BA20-069FB31ACECB}"/>
              </a:ext>
            </a:extLst>
          </p:cNvPr>
          <p:cNvSpPr txBox="1"/>
          <p:nvPr/>
        </p:nvSpPr>
        <p:spPr>
          <a:xfrm>
            <a:off x="221622" y="3942080"/>
            <a:ext cx="9422648" cy="1569660"/>
          </a:xfrm>
          <a:prstGeom prst="rect">
            <a:avLst/>
          </a:prstGeom>
          <a:noFill/>
        </p:spPr>
        <p:txBody>
          <a:bodyPr wrap="square" rtlCol="0">
            <a:spAutoFit/>
          </a:bodyPr>
          <a:lstStyle/>
          <a:p>
            <a:pPr algn="just"/>
            <a:r>
              <a:rPr lang="en-US" sz="2400" dirty="0">
                <a:latin typeface="Bahnschrift" panose="020B0502040204020203" pitchFamily="34" charset="0"/>
              </a:rPr>
              <a:t>Here, we are searching for only a single word. So our search engine will return only those URLs which is in relevance to this word after stemming the word and matching it with the positions document saved by the pre-processor.</a:t>
            </a:r>
            <a:endParaRPr lang="en-IN" sz="2400" dirty="0">
              <a:latin typeface="Bahnschrift" panose="020B0502040204020203" pitchFamily="34" charset="0"/>
            </a:endParaRPr>
          </a:p>
        </p:txBody>
      </p:sp>
    </p:spTree>
    <p:extLst>
      <p:ext uri="{BB962C8B-B14F-4D97-AF65-F5344CB8AC3E}">
        <p14:creationId xmlns:p14="http://schemas.microsoft.com/office/powerpoint/2010/main" val="2334888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D2ED606-5B78-4E30-87E5-16CCBA4D8468}"/>
              </a:ext>
            </a:extLst>
          </p:cNvPr>
          <p:cNvSpPr/>
          <p:nvPr/>
        </p:nvSpPr>
        <p:spPr>
          <a:xfrm>
            <a:off x="91440" y="203815"/>
            <a:ext cx="11236960" cy="707886"/>
          </a:xfrm>
          <a:prstGeom prst="rect">
            <a:avLst/>
          </a:prstGeom>
          <a:noFill/>
        </p:spPr>
        <p:txBody>
          <a:bodyPr wrap="square" lIns="91440" tIns="45720" rIns="91440" bIns="45720">
            <a:spAutoFit/>
          </a:bodyPr>
          <a:lstStyle/>
          <a:p>
            <a:pPr algn="just"/>
            <a:r>
              <a:rPr lang="en-US" sz="4000" b="0" cap="none" spc="0" dirty="0">
                <a:ln w="0"/>
                <a:solidFill>
                  <a:schemeClr val="tx1"/>
                </a:solidFill>
                <a:effectLst>
                  <a:outerShdw blurRad="38100" dist="19050" dir="2700000" algn="tl" rotWithShape="0">
                    <a:schemeClr val="dk1">
                      <a:alpha val="40000"/>
                    </a:schemeClr>
                  </a:outerShdw>
                </a:effectLst>
              </a:rPr>
              <a:t>Sample-1 : Single word search Result</a:t>
            </a:r>
          </a:p>
        </p:txBody>
      </p:sp>
      <p:sp>
        <p:nvSpPr>
          <p:cNvPr id="5" name="Oval 4">
            <a:extLst>
              <a:ext uri="{FF2B5EF4-FFF2-40B4-BE49-F238E27FC236}">
                <a16:creationId xmlns:a16="http://schemas.microsoft.com/office/drawing/2014/main" id="{41C650A0-5CD9-4066-BD86-6E168ACDBECF}"/>
              </a:ext>
            </a:extLst>
          </p:cNvPr>
          <p:cNvSpPr/>
          <p:nvPr/>
        </p:nvSpPr>
        <p:spPr>
          <a:xfrm>
            <a:off x="9286240" y="3068320"/>
            <a:ext cx="2743200" cy="171196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Results are displayed in decreasing order of TF-IDF Scores</a:t>
            </a:r>
            <a:endParaRPr lang="en-IN" dirty="0"/>
          </a:p>
        </p:txBody>
      </p:sp>
      <p:cxnSp>
        <p:nvCxnSpPr>
          <p:cNvPr id="8" name="Straight Arrow Connector 7">
            <a:extLst>
              <a:ext uri="{FF2B5EF4-FFF2-40B4-BE49-F238E27FC236}">
                <a16:creationId xmlns:a16="http://schemas.microsoft.com/office/drawing/2014/main" id="{640BFDCA-1E4C-4A16-BC51-8AD1DB319518}"/>
              </a:ext>
            </a:extLst>
          </p:cNvPr>
          <p:cNvCxnSpPr>
            <a:cxnSpLocks/>
            <a:endCxn id="5" idx="1"/>
          </p:cNvCxnSpPr>
          <p:nvPr/>
        </p:nvCxnSpPr>
        <p:spPr>
          <a:xfrm>
            <a:off x="8900160" y="3068320"/>
            <a:ext cx="787812" cy="250711"/>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pic>
        <p:nvPicPr>
          <p:cNvPr id="7" name="Picture 6">
            <a:extLst>
              <a:ext uri="{FF2B5EF4-FFF2-40B4-BE49-F238E27FC236}">
                <a16:creationId xmlns:a16="http://schemas.microsoft.com/office/drawing/2014/main" id="{4EF4C67B-961F-42EB-830C-2081C22D91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560" y="1053730"/>
            <a:ext cx="8635145" cy="5438510"/>
          </a:xfrm>
          <a:prstGeom prst="rect">
            <a:avLst/>
          </a:prstGeom>
          <a:ln w="28575">
            <a:solidFill>
              <a:schemeClr val="tx1"/>
            </a:solidFill>
          </a:ln>
        </p:spPr>
      </p:pic>
      <p:sp>
        <p:nvSpPr>
          <p:cNvPr id="9" name="Rectangle 8">
            <a:extLst>
              <a:ext uri="{FF2B5EF4-FFF2-40B4-BE49-F238E27FC236}">
                <a16:creationId xmlns:a16="http://schemas.microsoft.com/office/drawing/2014/main" id="{1E81F597-D778-4E81-97A3-0C28C42107DA}"/>
              </a:ext>
            </a:extLst>
          </p:cNvPr>
          <p:cNvSpPr/>
          <p:nvPr/>
        </p:nvSpPr>
        <p:spPr>
          <a:xfrm>
            <a:off x="7172960" y="1879600"/>
            <a:ext cx="1624745" cy="461264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3424547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3C056FB-C1EE-489A-803F-59EBAF6F1F87}"/>
              </a:ext>
            </a:extLst>
          </p:cNvPr>
          <p:cNvSpPr/>
          <p:nvPr/>
        </p:nvSpPr>
        <p:spPr>
          <a:xfrm>
            <a:off x="91440" y="203815"/>
            <a:ext cx="9552830" cy="830997"/>
          </a:xfrm>
          <a:prstGeom prst="rect">
            <a:avLst/>
          </a:prstGeom>
          <a:noFill/>
        </p:spPr>
        <p:txBody>
          <a:bodyPr wrap="squar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Sample-2 : Multiple words search</a:t>
            </a:r>
          </a:p>
        </p:txBody>
      </p:sp>
      <p:sp>
        <p:nvSpPr>
          <p:cNvPr id="7" name="TextBox 6">
            <a:extLst>
              <a:ext uri="{FF2B5EF4-FFF2-40B4-BE49-F238E27FC236}">
                <a16:creationId xmlns:a16="http://schemas.microsoft.com/office/drawing/2014/main" id="{F90A73A6-55D0-4842-BA20-069FB31ACECB}"/>
              </a:ext>
            </a:extLst>
          </p:cNvPr>
          <p:cNvSpPr txBox="1"/>
          <p:nvPr/>
        </p:nvSpPr>
        <p:spPr>
          <a:xfrm>
            <a:off x="221622" y="3942080"/>
            <a:ext cx="9422648" cy="1569660"/>
          </a:xfrm>
          <a:prstGeom prst="rect">
            <a:avLst/>
          </a:prstGeom>
          <a:noFill/>
        </p:spPr>
        <p:txBody>
          <a:bodyPr wrap="square" rtlCol="0">
            <a:spAutoFit/>
          </a:bodyPr>
          <a:lstStyle/>
          <a:p>
            <a:pPr algn="just"/>
            <a:r>
              <a:rPr lang="en-US" sz="2400" dirty="0">
                <a:latin typeface="Bahnschrift" panose="020B0502040204020203" pitchFamily="34" charset="0"/>
              </a:rPr>
              <a:t>Here, we are searching for multiple words. So our search engine will return those URLs which will match with documents saved by pre-processor having both the words together in the same documents stemming the words.</a:t>
            </a:r>
            <a:endParaRPr lang="en-IN" sz="2400" dirty="0">
              <a:latin typeface="Bahnschrift" panose="020B0502040204020203" pitchFamily="34" charset="0"/>
            </a:endParaRPr>
          </a:p>
        </p:txBody>
      </p:sp>
      <p:pic>
        <p:nvPicPr>
          <p:cNvPr id="5" name="Picture 4">
            <a:extLst>
              <a:ext uri="{FF2B5EF4-FFF2-40B4-BE49-F238E27FC236}">
                <a16:creationId xmlns:a16="http://schemas.microsoft.com/office/drawing/2014/main" id="{2C52FD31-5075-4859-BE99-4C2101E3B96A}"/>
              </a:ext>
            </a:extLst>
          </p:cNvPr>
          <p:cNvPicPr>
            <a:picLocks noChangeAspect="1"/>
          </p:cNvPicPr>
          <p:nvPr/>
        </p:nvPicPr>
        <p:blipFill rotWithShape="1">
          <a:blip r:embed="rId2">
            <a:extLst>
              <a:ext uri="{28A0092B-C50C-407E-A947-70E740481C1C}">
                <a14:useLocalDpi xmlns:a14="http://schemas.microsoft.com/office/drawing/2010/main" val="0"/>
              </a:ext>
            </a:extLst>
          </a:blip>
          <a:srcRect r="14166" b="52601"/>
          <a:stretch/>
        </p:blipFill>
        <p:spPr>
          <a:xfrm>
            <a:off x="221622" y="1249491"/>
            <a:ext cx="9635336" cy="2301429"/>
          </a:xfrm>
          <a:prstGeom prst="rect">
            <a:avLst/>
          </a:prstGeom>
          <a:ln w="28575">
            <a:solidFill>
              <a:schemeClr val="tx1"/>
            </a:solidFill>
          </a:ln>
        </p:spPr>
      </p:pic>
    </p:spTree>
    <p:extLst>
      <p:ext uri="{BB962C8B-B14F-4D97-AF65-F5344CB8AC3E}">
        <p14:creationId xmlns:p14="http://schemas.microsoft.com/office/powerpoint/2010/main" val="39734377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D2ED606-5B78-4E30-87E5-16CCBA4D8468}"/>
              </a:ext>
            </a:extLst>
          </p:cNvPr>
          <p:cNvSpPr/>
          <p:nvPr/>
        </p:nvSpPr>
        <p:spPr>
          <a:xfrm>
            <a:off x="91440" y="203815"/>
            <a:ext cx="11236960" cy="707886"/>
          </a:xfrm>
          <a:prstGeom prst="rect">
            <a:avLst/>
          </a:prstGeom>
          <a:noFill/>
        </p:spPr>
        <p:txBody>
          <a:bodyPr wrap="square" lIns="91440" tIns="45720" rIns="91440" bIns="45720">
            <a:spAutoFit/>
          </a:bodyPr>
          <a:lstStyle/>
          <a:p>
            <a:pPr algn="just"/>
            <a:r>
              <a:rPr lang="en-US" sz="4000" b="0" cap="none" spc="0" dirty="0">
                <a:ln w="0"/>
                <a:solidFill>
                  <a:schemeClr val="tx1"/>
                </a:solidFill>
                <a:effectLst>
                  <a:outerShdw blurRad="38100" dist="19050" dir="2700000" algn="tl" rotWithShape="0">
                    <a:schemeClr val="dk1">
                      <a:alpha val="40000"/>
                    </a:schemeClr>
                  </a:outerShdw>
                </a:effectLst>
              </a:rPr>
              <a:t>Sample-2 : Multiple words search Result</a:t>
            </a:r>
          </a:p>
        </p:txBody>
      </p:sp>
      <p:sp>
        <p:nvSpPr>
          <p:cNvPr id="5" name="Oval 4">
            <a:extLst>
              <a:ext uri="{FF2B5EF4-FFF2-40B4-BE49-F238E27FC236}">
                <a16:creationId xmlns:a16="http://schemas.microsoft.com/office/drawing/2014/main" id="{41C650A0-5CD9-4066-BD86-6E168ACDBECF}"/>
              </a:ext>
            </a:extLst>
          </p:cNvPr>
          <p:cNvSpPr/>
          <p:nvPr/>
        </p:nvSpPr>
        <p:spPr>
          <a:xfrm>
            <a:off x="10038080" y="2824480"/>
            <a:ext cx="2042160" cy="15748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Results are displayed in decreasing order of TF-IDF Scores</a:t>
            </a:r>
            <a:endParaRPr lang="en-IN" dirty="0"/>
          </a:p>
        </p:txBody>
      </p:sp>
      <p:pic>
        <p:nvPicPr>
          <p:cNvPr id="4" name="Picture 3">
            <a:extLst>
              <a:ext uri="{FF2B5EF4-FFF2-40B4-BE49-F238E27FC236}">
                <a16:creationId xmlns:a16="http://schemas.microsoft.com/office/drawing/2014/main" id="{3CF1564E-8DB7-4CF6-A3B3-1CEE8C6A5F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760" y="911701"/>
            <a:ext cx="9548452" cy="5825949"/>
          </a:xfrm>
          <a:prstGeom prst="rect">
            <a:avLst/>
          </a:prstGeom>
          <a:ln w="28575">
            <a:solidFill>
              <a:schemeClr val="tx1"/>
            </a:solidFill>
          </a:ln>
        </p:spPr>
      </p:pic>
      <p:sp>
        <p:nvSpPr>
          <p:cNvPr id="9" name="Rectangle 8">
            <a:extLst>
              <a:ext uri="{FF2B5EF4-FFF2-40B4-BE49-F238E27FC236}">
                <a16:creationId xmlns:a16="http://schemas.microsoft.com/office/drawing/2014/main" id="{8C380D1F-7D86-400E-8F07-7DD9C4AB2CD6}"/>
              </a:ext>
            </a:extLst>
          </p:cNvPr>
          <p:cNvSpPr/>
          <p:nvPr/>
        </p:nvSpPr>
        <p:spPr>
          <a:xfrm>
            <a:off x="7874000" y="1849120"/>
            <a:ext cx="1513840" cy="480506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6" name="Straight Arrow Connector 15">
            <a:extLst>
              <a:ext uri="{FF2B5EF4-FFF2-40B4-BE49-F238E27FC236}">
                <a16:creationId xmlns:a16="http://schemas.microsoft.com/office/drawing/2014/main" id="{637BFC63-11DB-42A7-9ACA-998A8C2564C4}"/>
              </a:ext>
            </a:extLst>
          </p:cNvPr>
          <p:cNvCxnSpPr>
            <a:cxnSpLocks/>
          </p:cNvCxnSpPr>
          <p:nvPr/>
        </p:nvCxnSpPr>
        <p:spPr>
          <a:xfrm>
            <a:off x="8981440" y="2824480"/>
            <a:ext cx="1239520" cy="37592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43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43A425-2DCD-4E06-8F0E-BE24B31B898F}"/>
              </a:ext>
            </a:extLst>
          </p:cNvPr>
          <p:cNvSpPr/>
          <p:nvPr/>
        </p:nvSpPr>
        <p:spPr>
          <a:xfrm>
            <a:off x="489435" y="254615"/>
            <a:ext cx="499521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UML DIAGRAMS </a:t>
            </a:r>
          </a:p>
        </p:txBody>
      </p:sp>
      <p:sp>
        <p:nvSpPr>
          <p:cNvPr id="3" name="TextBox 2">
            <a:extLst>
              <a:ext uri="{FF2B5EF4-FFF2-40B4-BE49-F238E27FC236}">
                <a16:creationId xmlns:a16="http://schemas.microsoft.com/office/drawing/2014/main" id="{EAD42317-598B-4179-AF7F-39E3F6AFFA3D}"/>
              </a:ext>
            </a:extLst>
          </p:cNvPr>
          <p:cNvSpPr txBox="1"/>
          <p:nvPr/>
        </p:nvSpPr>
        <p:spPr>
          <a:xfrm>
            <a:off x="489435" y="1361440"/>
            <a:ext cx="8522485" cy="3600986"/>
          </a:xfrm>
          <a:prstGeom prst="rect">
            <a:avLst/>
          </a:prstGeom>
          <a:noFill/>
        </p:spPr>
        <p:txBody>
          <a:bodyPr wrap="square" rtlCol="0">
            <a:spAutoFit/>
          </a:bodyPr>
          <a:lstStyle/>
          <a:p>
            <a:pPr algn="just">
              <a:spcBef>
                <a:spcPts val="1200"/>
              </a:spcBef>
              <a:spcAft>
                <a:spcPts val="1200"/>
              </a:spcAft>
            </a:pPr>
            <a:r>
              <a:rPr lang="en-US" sz="2800" b="1" dirty="0">
                <a:latin typeface="Bahnschrift" panose="020B0502040204020203" pitchFamily="34" charset="0"/>
              </a:rPr>
              <a:t>For our project, we have used the </a:t>
            </a:r>
            <a:r>
              <a:rPr lang="en-US" sz="2800" b="1" dirty="0">
                <a:solidFill>
                  <a:srgbClr val="FF0000"/>
                </a:solidFill>
                <a:latin typeface="Bahnschrift" panose="020B0502040204020203" pitchFamily="34" charset="0"/>
              </a:rPr>
              <a:t>Star-UML software</a:t>
            </a:r>
            <a:r>
              <a:rPr lang="en-US" sz="2800" b="1" dirty="0">
                <a:latin typeface="Bahnschrift" panose="020B0502040204020203" pitchFamily="34" charset="0"/>
              </a:rPr>
              <a:t> for drawing below listed type of UML Diagrams.</a:t>
            </a:r>
          </a:p>
          <a:p>
            <a:pPr marL="285750" indent="-285750" algn="just">
              <a:spcBef>
                <a:spcPts val="1200"/>
              </a:spcBef>
              <a:spcAft>
                <a:spcPts val="1200"/>
              </a:spcAft>
              <a:buFont typeface="Wingdings" panose="05000000000000000000" pitchFamily="2" charset="2"/>
              <a:buChar char="Ø"/>
            </a:pPr>
            <a:r>
              <a:rPr lang="en-US" sz="2800" b="1" dirty="0">
                <a:latin typeface="Bahnschrift" panose="020B0502040204020203" pitchFamily="34" charset="0"/>
              </a:rPr>
              <a:t>Usecase diagram</a:t>
            </a:r>
          </a:p>
          <a:p>
            <a:pPr marL="285750" indent="-285750" algn="just">
              <a:spcBef>
                <a:spcPts val="1200"/>
              </a:spcBef>
              <a:spcAft>
                <a:spcPts val="1200"/>
              </a:spcAft>
              <a:buFont typeface="Wingdings" panose="05000000000000000000" pitchFamily="2" charset="2"/>
              <a:buChar char="Ø"/>
            </a:pPr>
            <a:r>
              <a:rPr lang="en-US" sz="2800" b="1" dirty="0">
                <a:latin typeface="Bahnschrift" panose="020B0502040204020203" pitchFamily="34" charset="0"/>
              </a:rPr>
              <a:t>Sequence Diagram</a:t>
            </a:r>
          </a:p>
          <a:p>
            <a:pPr marL="285750" indent="-285750" algn="just">
              <a:spcBef>
                <a:spcPts val="1200"/>
              </a:spcBef>
              <a:spcAft>
                <a:spcPts val="1200"/>
              </a:spcAft>
              <a:buFont typeface="Wingdings" panose="05000000000000000000" pitchFamily="2" charset="2"/>
              <a:buChar char="Ø"/>
            </a:pPr>
            <a:r>
              <a:rPr lang="en-US" sz="2800" b="1" dirty="0">
                <a:latin typeface="Bahnschrift" panose="020B0502040204020203" pitchFamily="34" charset="0"/>
              </a:rPr>
              <a:t>Class diagram</a:t>
            </a:r>
            <a:endParaRPr lang="en-IN" sz="2800" b="1" dirty="0">
              <a:latin typeface="Bahnschrift" panose="020B0502040204020203" pitchFamily="34" charset="0"/>
            </a:endParaRPr>
          </a:p>
        </p:txBody>
      </p:sp>
    </p:spTree>
    <p:extLst>
      <p:ext uri="{BB962C8B-B14F-4D97-AF65-F5344CB8AC3E}">
        <p14:creationId xmlns:p14="http://schemas.microsoft.com/office/powerpoint/2010/main" val="3962877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DC2EA53-1E15-4A88-BC55-B441753C4D13}"/>
              </a:ext>
            </a:extLst>
          </p:cNvPr>
          <p:cNvSpPr/>
          <p:nvPr/>
        </p:nvSpPr>
        <p:spPr>
          <a:xfrm>
            <a:off x="2336921" y="2321004"/>
            <a:ext cx="7132082" cy="1107996"/>
          </a:xfrm>
          <a:prstGeom prst="rect">
            <a:avLst/>
          </a:prstGeom>
          <a:noFill/>
        </p:spPr>
        <p:txBody>
          <a:bodyPr wrap="none" lIns="91440" tIns="45720" rIns="91440" bIns="45720">
            <a:spAutoFit/>
          </a:bodyPr>
          <a:lstStyle/>
          <a:p>
            <a:pPr algn="ctr"/>
            <a:r>
              <a:rPr lang="en-US" sz="6600" b="0" cap="none" spc="0" dirty="0">
                <a:ln w="0"/>
                <a:solidFill>
                  <a:schemeClr val="tx1"/>
                </a:solidFill>
                <a:effectLst>
                  <a:outerShdw blurRad="38100" dist="19050" dir="2700000" algn="tl" rotWithShape="0">
                    <a:schemeClr val="dk1">
                      <a:alpha val="40000"/>
                    </a:schemeClr>
                  </a:outerShdw>
                </a:effectLst>
              </a:rPr>
              <a:t>USECASE DIAGRAM</a:t>
            </a:r>
          </a:p>
        </p:txBody>
      </p:sp>
    </p:spTree>
    <p:extLst>
      <p:ext uri="{BB962C8B-B14F-4D97-AF65-F5344CB8AC3E}">
        <p14:creationId xmlns:p14="http://schemas.microsoft.com/office/powerpoint/2010/main" val="14485127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E13B2A-3D14-4085-A83E-DE1903C269F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023685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C38EBEA-14D6-442F-8EDA-A6D1ED2C6E86}"/>
              </a:ext>
            </a:extLst>
          </p:cNvPr>
          <p:cNvSpPr/>
          <p:nvPr/>
        </p:nvSpPr>
        <p:spPr>
          <a:xfrm>
            <a:off x="1832526" y="2967335"/>
            <a:ext cx="7470315" cy="1015663"/>
          </a:xfrm>
          <a:prstGeom prst="rect">
            <a:avLst/>
          </a:prstGeom>
          <a:noFill/>
        </p:spPr>
        <p:txBody>
          <a:bodyPr wrap="none" lIns="91440" tIns="45720" rIns="91440" bIns="45720">
            <a:spAutoFit/>
          </a:bodyPr>
          <a:lstStyle/>
          <a:p>
            <a:pPr algn="ctr"/>
            <a:r>
              <a:rPr lang="en-US" sz="6000" b="0" cap="none" spc="0" dirty="0">
                <a:ln w="0"/>
                <a:solidFill>
                  <a:schemeClr val="tx1"/>
                </a:solidFill>
                <a:effectLst>
                  <a:outerShdw blurRad="38100" dist="19050" dir="2700000" algn="tl" rotWithShape="0">
                    <a:schemeClr val="dk1">
                      <a:alpha val="40000"/>
                    </a:schemeClr>
                  </a:outerShdw>
                </a:effectLst>
              </a:rPr>
              <a:t>SEQUENCE DIAGRAMS</a:t>
            </a:r>
          </a:p>
        </p:txBody>
      </p:sp>
    </p:spTree>
    <p:extLst>
      <p:ext uri="{BB962C8B-B14F-4D97-AF65-F5344CB8AC3E}">
        <p14:creationId xmlns:p14="http://schemas.microsoft.com/office/powerpoint/2010/main" val="7608869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5E3D50-4D6C-4CF4-86F3-B19964D5EE38}"/>
              </a:ext>
            </a:extLst>
          </p:cNvPr>
          <p:cNvPicPr>
            <a:picLocks noChangeAspect="1"/>
          </p:cNvPicPr>
          <p:nvPr/>
        </p:nvPicPr>
        <p:blipFill>
          <a:blip r:embed="rId2"/>
          <a:stretch>
            <a:fillRect/>
          </a:stretch>
        </p:blipFill>
        <p:spPr>
          <a:xfrm>
            <a:off x="833120" y="107261"/>
            <a:ext cx="10068560" cy="6643478"/>
          </a:xfrm>
          <a:prstGeom prst="rect">
            <a:avLst/>
          </a:prstGeom>
        </p:spPr>
      </p:pic>
    </p:spTree>
    <p:extLst>
      <p:ext uri="{BB962C8B-B14F-4D97-AF65-F5344CB8AC3E}">
        <p14:creationId xmlns:p14="http://schemas.microsoft.com/office/powerpoint/2010/main" val="3388628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D6A5440-EA0C-4A66-9667-5CB2FBCC698F}"/>
              </a:ext>
            </a:extLst>
          </p:cNvPr>
          <p:cNvSpPr/>
          <p:nvPr/>
        </p:nvSpPr>
        <p:spPr>
          <a:xfrm>
            <a:off x="686239" y="285095"/>
            <a:ext cx="4913525" cy="923330"/>
          </a:xfrm>
          <a:prstGeom prst="rect">
            <a:avLst/>
          </a:prstGeom>
          <a:noFill/>
        </p:spPr>
        <p:txBody>
          <a:bodyPr wrap="none" lIns="91440" tIns="45720" rIns="91440" bIns="45720">
            <a:spAutoFit/>
          </a:bodyPr>
          <a:lstStyle/>
          <a:p>
            <a:pPr algn="just"/>
            <a:r>
              <a:rPr lang="en-US" sz="5400" cap="none" spc="0" dirty="0">
                <a:ln w="0"/>
                <a:solidFill>
                  <a:schemeClr val="tx1"/>
                </a:solidFill>
                <a:effectLst>
                  <a:outerShdw blurRad="38100" dist="19050" dir="2700000" algn="tl" rotWithShape="0">
                    <a:schemeClr val="dk1">
                      <a:alpha val="40000"/>
                    </a:schemeClr>
                  </a:outerShdw>
                </a:effectLst>
              </a:rPr>
              <a:t>TEAM MEMBERS</a:t>
            </a:r>
          </a:p>
        </p:txBody>
      </p:sp>
      <p:sp>
        <p:nvSpPr>
          <p:cNvPr id="3" name="TextBox 2">
            <a:extLst>
              <a:ext uri="{FF2B5EF4-FFF2-40B4-BE49-F238E27FC236}">
                <a16:creationId xmlns:a16="http://schemas.microsoft.com/office/drawing/2014/main" id="{EEA7B0C5-30F1-4953-9858-981527467318}"/>
              </a:ext>
            </a:extLst>
          </p:cNvPr>
          <p:cNvSpPr txBox="1"/>
          <p:nvPr/>
        </p:nvSpPr>
        <p:spPr>
          <a:xfrm>
            <a:off x="635439" y="1293511"/>
            <a:ext cx="5541841" cy="5279394"/>
          </a:xfrm>
          <a:prstGeom prst="rect">
            <a:avLst/>
          </a:prstGeom>
          <a:noFill/>
        </p:spPr>
        <p:txBody>
          <a:bodyPr wrap="square" rtlCol="0">
            <a:spAutoFit/>
          </a:bodyPr>
          <a:lstStyle/>
          <a:p>
            <a:pPr marL="0" marR="0"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YELISETTI KRISHNA TEJA (NET-ID : KXY200016)</a:t>
            </a:r>
          </a:p>
          <a:p>
            <a:pPr marL="0" marR="0"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SATYA SOMEPALLI (NET-ID : SXS190436)</a:t>
            </a:r>
          </a:p>
          <a:p>
            <a:pPr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SANJANA PENMETSA (NET-ID : SXP190149)</a:t>
            </a:r>
          </a:p>
          <a:p>
            <a:pPr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PREETHAM RAO GOTTUMUKULA (NET-ID : PXG210001)</a:t>
            </a:r>
            <a:endParaRPr lang="en-IN" sz="1600" b="1" dirty="0">
              <a:effectLst/>
              <a:latin typeface="Bahnschrift" panose="020B0502040204020203" pitchFamily="34" charset="0"/>
              <a:ea typeface="Arial" panose="020B0604020202020204" pitchFamily="34" charset="0"/>
            </a:endParaRPr>
          </a:p>
          <a:p>
            <a:pPr algn="just">
              <a:lnSpc>
                <a:spcPct val="115000"/>
              </a:lnSpc>
              <a:spcBef>
                <a:spcPts val="200"/>
              </a:spcBef>
            </a:pPr>
            <a:endParaRPr lang="en-IN" sz="1600" b="1" dirty="0">
              <a:effectLst/>
              <a:latin typeface="Bahnschrift" panose="020B0502040204020203" pitchFamily="34" charset="0"/>
              <a:ea typeface="Arial" panose="020B0604020202020204" pitchFamily="34" charset="0"/>
            </a:endParaRPr>
          </a:p>
          <a:p>
            <a:pPr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HARSHITH RAVIPROLU (NET-ID : HXR180005)</a:t>
            </a:r>
            <a:endParaRPr lang="en-IN" sz="1600" b="1" dirty="0">
              <a:effectLst/>
              <a:latin typeface="Bahnschrift" panose="020B0502040204020203" pitchFamily="34" charset="0"/>
              <a:ea typeface="Arial" panose="020B0604020202020204" pitchFamily="34" charset="0"/>
            </a:endParaRPr>
          </a:p>
          <a:p>
            <a:pPr marL="0" marR="0"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SAKETH DASAVATHINI (NET-ID : SXD190016)</a:t>
            </a:r>
          </a:p>
          <a:p>
            <a:pPr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B MOUNIKA (NET-ID : MXB210007)</a:t>
            </a:r>
          </a:p>
          <a:p>
            <a:pPr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THOTA JAYASHREE SANTHOSHI (NET-ID : JXT210011)</a:t>
            </a:r>
            <a:endParaRPr lang="en-IN" sz="1600" b="1" dirty="0">
              <a:effectLst/>
              <a:latin typeface="Bahnschrift" panose="020B0502040204020203" pitchFamily="34" charset="0"/>
              <a:ea typeface="Arial" panose="020B0604020202020204" pitchFamily="34" charset="0"/>
            </a:endParaRPr>
          </a:p>
          <a:p>
            <a:pPr algn="just">
              <a:lnSpc>
                <a:spcPct val="115000"/>
              </a:lnSpc>
              <a:spcBef>
                <a:spcPts val="200"/>
              </a:spcBef>
            </a:pPr>
            <a:endParaRPr lang="en-IN" sz="1600" b="1" dirty="0">
              <a:effectLst/>
              <a:latin typeface="Bahnschrift" panose="020B0502040204020203" pitchFamily="34" charset="0"/>
              <a:ea typeface="Arial" panose="020B0604020202020204" pitchFamily="34" charset="0"/>
            </a:endParaRPr>
          </a:p>
          <a:p>
            <a:pPr marL="0" marR="0" algn="just">
              <a:lnSpc>
                <a:spcPct val="115000"/>
              </a:lnSpc>
              <a:spcBef>
                <a:spcPts val="200"/>
              </a:spcBef>
            </a:pPr>
            <a:endParaRPr lang="en-IN" sz="1600" b="1" dirty="0">
              <a:effectLst/>
              <a:latin typeface="Bahnschrift" panose="020B0502040204020203" pitchFamily="34" charset="0"/>
              <a:ea typeface="Arial" panose="020B0604020202020204" pitchFamily="34" charset="0"/>
            </a:endParaRPr>
          </a:p>
          <a:p>
            <a:pPr marL="0" marR="0"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SAI PRANAV REDDY DONTHIDI (NET-ID : SXD200125)</a:t>
            </a:r>
            <a:endParaRPr lang="en-IN" sz="1600" b="1" dirty="0">
              <a:effectLst/>
              <a:latin typeface="Bahnschrift" panose="020B0502040204020203" pitchFamily="34" charset="0"/>
              <a:ea typeface="Arial" panose="020B0604020202020204" pitchFamily="34" charset="0"/>
            </a:endParaRPr>
          </a:p>
          <a:p>
            <a:pPr marL="0" marR="0"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APUROOP PARAVADA (NET-ID : AXP210033)</a:t>
            </a:r>
            <a:endParaRPr lang="en-IN" sz="1600" b="1" dirty="0">
              <a:effectLst/>
              <a:latin typeface="Bahnschrift" panose="020B0502040204020203" pitchFamily="34" charset="0"/>
              <a:ea typeface="Arial" panose="020B0604020202020204" pitchFamily="34" charset="0"/>
            </a:endParaRPr>
          </a:p>
          <a:p>
            <a:pPr marL="0" marR="0"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YOGESH BALA (NET-ID : YXB200007)</a:t>
            </a:r>
            <a:endParaRPr lang="en-IN" sz="1600" b="1" dirty="0">
              <a:effectLst/>
              <a:latin typeface="Bahnschrift" panose="020B0502040204020203" pitchFamily="34" charset="0"/>
              <a:ea typeface="Arial" panose="020B0604020202020204" pitchFamily="34" charset="0"/>
            </a:endParaRPr>
          </a:p>
          <a:p>
            <a:pPr marL="0" marR="0"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SRINATH REDDY MAVILLAPALLY (NET-ID : SXM210047)</a:t>
            </a:r>
            <a:endParaRPr lang="en-IN" sz="1600" b="1" dirty="0">
              <a:effectLst/>
              <a:latin typeface="Bahnschrift" panose="020B0502040204020203" pitchFamily="34" charset="0"/>
              <a:ea typeface="Arial" panose="020B0604020202020204" pitchFamily="34" charset="0"/>
            </a:endParaRPr>
          </a:p>
          <a:p>
            <a:pPr marL="0" marR="0" algn="just">
              <a:lnSpc>
                <a:spcPct val="115000"/>
              </a:lnSpc>
              <a:spcBef>
                <a:spcPts val="200"/>
              </a:spcBef>
            </a:pPr>
            <a:r>
              <a:rPr lang="en-IN" sz="1600" b="1" dirty="0">
                <a:effectLst/>
                <a:latin typeface="Bahnschrift" panose="020B0502040204020203" pitchFamily="34" charset="0"/>
                <a:ea typeface="Times New Roman" panose="02020603050405020304" pitchFamily="18" charset="0"/>
              </a:rPr>
              <a:t>KIRAN DEVARAJ RAJ (NET-ID : KXR190038)</a:t>
            </a:r>
            <a:endParaRPr lang="en-IN" sz="1600" b="1" dirty="0">
              <a:effectLst/>
              <a:latin typeface="Bahnschrift" panose="020B0502040204020203" pitchFamily="34" charset="0"/>
              <a:ea typeface="Arial" panose="020B0604020202020204" pitchFamily="34" charset="0"/>
            </a:endParaRPr>
          </a:p>
          <a:p>
            <a:pPr algn="just">
              <a:spcBef>
                <a:spcPts val="200"/>
              </a:spcBef>
            </a:pPr>
            <a:endParaRPr lang="en-IN" sz="1600" b="1" dirty="0">
              <a:latin typeface="Bahnschrift" panose="020B0502040204020203" pitchFamily="34" charset="0"/>
            </a:endParaRPr>
          </a:p>
        </p:txBody>
      </p:sp>
      <p:sp>
        <p:nvSpPr>
          <p:cNvPr id="4" name="Right Brace 3">
            <a:extLst>
              <a:ext uri="{FF2B5EF4-FFF2-40B4-BE49-F238E27FC236}">
                <a16:creationId xmlns:a16="http://schemas.microsoft.com/office/drawing/2014/main" id="{F03E1105-A9B9-4443-B00B-27809A7042B4}"/>
              </a:ext>
            </a:extLst>
          </p:cNvPr>
          <p:cNvSpPr/>
          <p:nvPr/>
        </p:nvSpPr>
        <p:spPr>
          <a:xfrm>
            <a:off x="6111240" y="1208425"/>
            <a:ext cx="233680" cy="1362055"/>
          </a:xfrm>
          <a:prstGeom prst="righ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7" name="Right Brace 6">
            <a:extLst>
              <a:ext uri="{FF2B5EF4-FFF2-40B4-BE49-F238E27FC236}">
                <a16:creationId xmlns:a16="http://schemas.microsoft.com/office/drawing/2014/main" id="{DA85B203-B59D-4678-9F2D-D2A01036B32D}"/>
              </a:ext>
            </a:extLst>
          </p:cNvPr>
          <p:cNvSpPr/>
          <p:nvPr/>
        </p:nvSpPr>
        <p:spPr>
          <a:xfrm>
            <a:off x="6090920" y="2970878"/>
            <a:ext cx="340360" cy="1362055"/>
          </a:xfrm>
          <a:prstGeom prst="righ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8" name="Right Brace 7">
            <a:extLst>
              <a:ext uri="{FF2B5EF4-FFF2-40B4-BE49-F238E27FC236}">
                <a16:creationId xmlns:a16="http://schemas.microsoft.com/office/drawing/2014/main" id="{EDBCF6DD-379A-48B3-8D07-943A2EE26A46}"/>
              </a:ext>
            </a:extLst>
          </p:cNvPr>
          <p:cNvSpPr/>
          <p:nvPr/>
        </p:nvSpPr>
        <p:spPr>
          <a:xfrm>
            <a:off x="6057900" y="4736449"/>
            <a:ext cx="340360" cy="1656080"/>
          </a:xfrm>
          <a:prstGeom prst="righ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9" name="TextBox 8">
            <a:extLst>
              <a:ext uri="{FF2B5EF4-FFF2-40B4-BE49-F238E27FC236}">
                <a16:creationId xmlns:a16="http://schemas.microsoft.com/office/drawing/2014/main" id="{FFB2484A-44A0-4519-8049-BA3106D3649D}"/>
              </a:ext>
            </a:extLst>
          </p:cNvPr>
          <p:cNvSpPr txBox="1"/>
          <p:nvPr/>
        </p:nvSpPr>
        <p:spPr>
          <a:xfrm>
            <a:off x="6431280" y="1581675"/>
            <a:ext cx="2458720" cy="523220"/>
          </a:xfrm>
          <a:prstGeom prst="rect">
            <a:avLst/>
          </a:prstGeom>
          <a:noFill/>
        </p:spPr>
        <p:txBody>
          <a:bodyPr wrap="square" rtlCol="0">
            <a:spAutoFit/>
          </a:bodyPr>
          <a:lstStyle/>
          <a:p>
            <a:pPr algn="just"/>
            <a:r>
              <a:rPr lang="en-US" sz="1400" b="1" dirty="0"/>
              <a:t>Class Diagram &amp; Sequence diagram, Query-Processor</a:t>
            </a:r>
            <a:endParaRPr lang="en-IN" sz="1400" b="1" dirty="0"/>
          </a:p>
        </p:txBody>
      </p:sp>
      <p:sp>
        <p:nvSpPr>
          <p:cNvPr id="10" name="TextBox 9">
            <a:extLst>
              <a:ext uri="{FF2B5EF4-FFF2-40B4-BE49-F238E27FC236}">
                <a16:creationId xmlns:a16="http://schemas.microsoft.com/office/drawing/2014/main" id="{712A1BEB-F32B-486B-9E5B-EF92EA68F4AF}"/>
              </a:ext>
            </a:extLst>
          </p:cNvPr>
          <p:cNvSpPr txBox="1"/>
          <p:nvPr/>
        </p:nvSpPr>
        <p:spPr>
          <a:xfrm>
            <a:off x="6522720" y="5410600"/>
            <a:ext cx="3230880" cy="523220"/>
          </a:xfrm>
          <a:prstGeom prst="rect">
            <a:avLst/>
          </a:prstGeom>
          <a:noFill/>
        </p:spPr>
        <p:txBody>
          <a:bodyPr wrap="square" rtlCol="0">
            <a:spAutoFit/>
          </a:bodyPr>
          <a:lstStyle/>
          <a:p>
            <a:pPr algn="just"/>
            <a:r>
              <a:rPr lang="en-US" sz="1400" b="1" dirty="0"/>
              <a:t>Pre-Processor, URL Collections &amp;</a:t>
            </a:r>
          </a:p>
          <a:p>
            <a:pPr algn="just"/>
            <a:r>
              <a:rPr lang="en-US" sz="1400" b="1" dirty="0"/>
              <a:t>Domain Modelling</a:t>
            </a:r>
            <a:endParaRPr lang="en-IN" sz="1400" b="1" dirty="0"/>
          </a:p>
        </p:txBody>
      </p:sp>
      <p:sp>
        <p:nvSpPr>
          <p:cNvPr id="11" name="TextBox 10">
            <a:extLst>
              <a:ext uri="{FF2B5EF4-FFF2-40B4-BE49-F238E27FC236}">
                <a16:creationId xmlns:a16="http://schemas.microsoft.com/office/drawing/2014/main" id="{07B3158C-666F-42EB-9C1D-B086D309342B}"/>
              </a:ext>
            </a:extLst>
          </p:cNvPr>
          <p:cNvSpPr txBox="1"/>
          <p:nvPr/>
        </p:nvSpPr>
        <p:spPr>
          <a:xfrm>
            <a:off x="6522720" y="3396723"/>
            <a:ext cx="3515360" cy="307777"/>
          </a:xfrm>
          <a:prstGeom prst="rect">
            <a:avLst/>
          </a:prstGeom>
          <a:noFill/>
        </p:spPr>
        <p:txBody>
          <a:bodyPr wrap="square" rtlCol="0">
            <a:spAutoFit/>
          </a:bodyPr>
          <a:lstStyle/>
          <a:p>
            <a:pPr algn="just"/>
            <a:r>
              <a:rPr lang="en-US" sz="1400" b="1" dirty="0"/>
              <a:t>Usecase diagram &amp; Sequence Diagrams</a:t>
            </a:r>
            <a:endParaRPr lang="en-IN" sz="1400" b="1" dirty="0"/>
          </a:p>
        </p:txBody>
      </p:sp>
    </p:spTree>
    <p:extLst>
      <p:ext uri="{BB962C8B-B14F-4D97-AF65-F5344CB8AC3E}">
        <p14:creationId xmlns:p14="http://schemas.microsoft.com/office/powerpoint/2010/main" val="14726116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950179-4D62-44C1-9684-A83317B1EF22}"/>
              </a:ext>
            </a:extLst>
          </p:cNvPr>
          <p:cNvPicPr>
            <a:picLocks noChangeAspect="1"/>
          </p:cNvPicPr>
          <p:nvPr/>
        </p:nvPicPr>
        <p:blipFill>
          <a:blip r:embed="rId2"/>
          <a:stretch>
            <a:fillRect/>
          </a:stretch>
        </p:blipFill>
        <p:spPr>
          <a:xfrm>
            <a:off x="934720" y="182880"/>
            <a:ext cx="9784079" cy="6739034"/>
          </a:xfrm>
          <a:prstGeom prst="rect">
            <a:avLst/>
          </a:prstGeom>
        </p:spPr>
      </p:pic>
    </p:spTree>
    <p:extLst>
      <p:ext uri="{BB962C8B-B14F-4D97-AF65-F5344CB8AC3E}">
        <p14:creationId xmlns:p14="http://schemas.microsoft.com/office/powerpoint/2010/main" val="28306266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A1D0686-E8F0-4229-8526-C9ACF7F82BC1}"/>
              </a:ext>
            </a:extLst>
          </p:cNvPr>
          <p:cNvSpPr/>
          <p:nvPr/>
        </p:nvSpPr>
        <p:spPr>
          <a:xfrm>
            <a:off x="2874547" y="2510135"/>
            <a:ext cx="5569153" cy="1015663"/>
          </a:xfrm>
          <a:prstGeom prst="rect">
            <a:avLst/>
          </a:prstGeom>
          <a:noFill/>
        </p:spPr>
        <p:txBody>
          <a:bodyPr wrap="none" lIns="91440" tIns="45720" rIns="91440" bIns="45720">
            <a:spAutoFit/>
          </a:bodyPr>
          <a:lstStyle/>
          <a:p>
            <a:pPr algn="ctr"/>
            <a:r>
              <a:rPr lang="en-US" sz="6000" b="0" cap="none" spc="0" dirty="0">
                <a:ln w="0"/>
                <a:solidFill>
                  <a:schemeClr val="tx1"/>
                </a:solidFill>
                <a:effectLst>
                  <a:outerShdw blurRad="38100" dist="19050" dir="2700000" algn="tl" rotWithShape="0">
                    <a:schemeClr val="dk1">
                      <a:alpha val="40000"/>
                    </a:schemeClr>
                  </a:outerShdw>
                </a:effectLst>
              </a:rPr>
              <a:t>CLASS DIAGRAM</a:t>
            </a:r>
          </a:p>
        </p:txBody>
      </p:sp>
    </p:spTree>
    <p:extLst>
      <p:ext uri="{BB962C8B-B14F-4D97-AF65-F5344CB8AC3E}">
        <p14:creationId xmlns:p14="http://schemas.microsoft.com/office/powerpoint/2010/main" val="14743990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4D3D246-3F2B-49EC-9865-8EF2310209FE}"/>
              </a:ext>
            </a:extLst>
          </p:cNvPr>
          <p:cNvPicPr>
            <a:picLocks noChangeAspect="1"/>
          </p:cNvPicPr>
          <p:nvPr/>
        </p:nvPicPr>
        <p:blipFill>
          <a:blip r:embed="rId2"/>
          <a:stretch>
            <a:fillRect/>
          </a:stretch>
        </p:blipFill>
        <p:spPr>
          <a:xfrm>
            <a:off x="211996" y="0"/>
            <a:ext cx="11768008" cy="6858000"/>
          </a:xfrm>
          <a:prstGeom prst="rect">
            <a:avLst/>
          </a:prstGeom>
        </p:spPr>
      </p:pic>
    </p:spTree>
    <p:extLst>
      <p:ext uri="{BB962C8B-B14F-4D97-AF65-F5344CB8AC3E}">
        <p14:creationId xmlns:p14="http://schemas.microsoft.com/office/powerpoint/2010/main" val="12371039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A1D0686-E8F0-4229-8526-C9ACF7F82BC1}"/>
              </a:ext>
            </a:extLst>
          </p:cNvPr>
          <p:cNvSpPr/>
          <p:nvPr/>
        </p:nvSpPr>
        <p:spPr>
          <a:xfrm>
            <a:off x="304800" y="1077575"/>
            <a:ext cx="10444480" cy="3785652"/>
          </a:xfrm>
          <a:prstGeom prst="rect">
            <a:avLst/>
          </a:prstGeom>
          <a:noFill/>
        </p:spPr>
        <p:txBody>
          <a:bodyPr wrap="square" lIns="91440" tIns="45720" rIns="91440" bIns="45720">
            <a:spAutoFit/>
          </a:bodyPr>
          <a:lstStyle/>
          <a:p>
            <a:pPr algn="ctr"/>
            <a:r>
              <a:rPr lang="en-US" sz="6000" b="0"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rPr>
              <a:t>BUSINESS MODELLING,</a:t>
            </a:r>
          </a:p>
          <a:p>
            <a:pPr algn="ctr"/>
            <a:r>
              <a:rPr lang="en-US" sz="6000" dirty="0">
                <a:ln w="0"/>
                <a:effectLst>
                  <a:outerShdw blurRad="38100" dist="19050" dir="2700000" algn="tl" rotWithShape="0">
                    <a:schemeClr val="dk1">
                      <a:alpha val="40000"/>
                    </a:schemeClr>
                  </a:outerShdw>
                </a:effectLst>
                <a:latin typeface="Bahnschrift" panose="020B0502040204020203" pitchFamily="34" charset="0"/>
              </a:rPr>
              <a:t>REQUIREMENTS AND</a:t>
            </a:r>
          </a:p>
          <a:p>
            <a:pPr algn="ctr"/>
            <a:r>
              <a:rPr lang="en-US" sz="6000" b="0" cap="none" spc="0" dirty="0">
                <a:ln w="0"/>
                <a:solidFill>
                  <a:schemeClr val="tx1"/>
                </a:solidFill>
                <a:effectLst>
                  <a:outerShdw blurRad="38100" dist="19050" dir="2700000" algn="tl" rotWithShape="0">
                    <a:schemeClr val="dk1">
                      <a:alpha val="40000"/>
                    </a:schemeClr>
                  </a:outerShdw>
                </a:effectLst>
                <a:latin typeface="Bahnschrift" panose="020B0502040204020203" pitchFamily="34" charset="0"/>
              </a:rPr>
              <a:t>DESIGN TOGETHER (SUMMARY)</a:t>
            </a:r>
          </a:p>
        </p:txBody>
      </p:sp>
    </p:spTree>
    <p:extLst>
      <p:ext uri="{BB962C8B-B14F-4D97-AF65-F5344CB8AC3E}">
        <p14:creationId xmlns:p14="http://schemas.microsoft.com/office/powerpoint/2010/main" val="40495822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8A25B3-E5DC-498D-9DA0-115452F3E73D}"/>
              </a:ext>
            </a:extLst>
          </p:cNvPr>
          <p:cNvPicPr>
            <a:picLocks noChangeAspect="1"/>
          </p:cNvPicPr>
          <p:nvPr/>
        </p:nvPicPr>
        <p:blipFill>
          <a:blip r:embed="rId2"/>
          <a:stretch>
            <a:fillRect/>
          </a:stretch>
        </p:blipFill>
        <p:spPr>
          <a:xfrm>
            <a:off x="2954020" y="335596"/>
            <a:ext cx="6342380" cy="3516325"/>
          </a:xfrm>
          <a:prstGeom prst="rect">
            <a:avLst/>
          </a:prstGeom>
        </p:spPr>
      </p:pic>
      <p:pic>
        <p:nvPicPr>
          <p:cNvPr id="7" name="Picture 6">
            <a:extLst>
              <a:ext uri="{FF2B5EF4-FFF2-40B4-BE49-F238E27FC236}">
                <a16:creationId xmlns:a16="http://schemas.microsoft.com/office/drawing/2014/main" id="{55FED515-1A9C-43C5-9942-CD1CB6578D10}"/>
              </a:ext>
            </a:extLst>
          </p:cNvPr>
          <p:cNvPicPr>
            <a:picLocks noChangeAspect="1"/>
          </p:cNvPicPr>
          <p:nvPr/>
        </p:nvPicPr>
        <p:blipFill rotWithShape="1">
          <a:blip r:embed="rId3"/>
          <a:srcRect l="1739" b="1818"/>
          <a:stretch/>
        </p:blipFill>
        <p:spPr>
          <a:xfrm>
            <a:off x="2682239" y="4269259"/>
            <a:ext cx="6685279" cy="2473642"/>
          </a:xfrm>
          <a:prstGeom prst="rect">
            <a:avLst/>
          </a:prstGeom>
        </p:spPr>
      </p:pic>
      <p:cxnSp>
        <p:nvCxnSpPr>
          <p:cNvPr id="9" name="Straight Arrow Connector 8">
            <a:extLst>
              <a:ext uri="{FF2B5EF4-FFF2-40B4-BE49-F238E27FC236}">
                <a16:creationId xmlns:a16="http://schemas.microsoft.com/office/drawing/2014/main" id="{5C8678CE-AAAD-4CE5-B365-0E6018D92662}"/>
              </a:ext>
            </a:extLst>
          </p:cNvPr>
          <p:cNvCxnSpPr>
            <a:cxnSpLocks/>
          </p:cNvCxnSpPr>
          <p:nvPr/>
        </p:nvCxnSpPr>
        <p:spPr>
          <a:xfrm flipH="1">
            <a:off x="4958080" y="3429000"/>
            <a:ext cx="152400" cy="87099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48E99D42-4698-4C9B-BA43-9B60861CD2CF}"/>
              </a:ext>
            </a:extLst>
          </p:cNvPr>
          <p:cNvSpPr/>
          <p:nvPr/>
        </p:nvSpPr>
        <p:spPr>
          <a:xfrm>
            <a:off x="2895600" y="335596"/>
            <a:ext cx="6085840" cy="182848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1ED58174-ED8D-40D7-BA23-4A23432A49DD}"/>
              </a:ext>
            </a:extLst>
          </p:cNvPr>
          <p:cNvSpPr/>
          <p:nvPr/>
        </p:nvSpPr>
        <p:spPr>
          <a:xfrm>
            <a:off x="2806700" y="2292999"/>
            <a:ext cx="6431280" cy="1696720"/>
          </a:xfrm>
          <a:prstGeom prst="round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59AF576B-45B5-48EE-ACA9-A7B792723C6A}"/>
              </a:ext>
            </a:extLst>
          </p:cNvPr>
          <p:cNvSpPr/>
          <p:nvPr/>
        </p:nvSpPr>
        <p:spPr>
          <a:xfrm>
            <a:off x="2189478" y="4110679"/>
            <a:ext cx="7670800" cy="271272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 name="TextBox 21">
            <a:extLst>
              <a:ext uri="{FF2B5EF4-FFF2-40B4-BE49-F238E27FC236}">
                <a16:creationId xmlns:a16="http://schemas.microsoft.com/office/drawing/2014/main" id="{F02E97FD-CB34-441C-8806-80F127B5FF22}"/>
              </a:ext>
            </a:extLst>
          </p:cNvPr>
          <p:cNvSpPr txBox="1"/>
          <p:nvPr/>
        </p:nvSpPr>
        <p:spPr>
          <a:xfrm>
            <a:off x="772160" y="782320"/>
            <a:ext cx="2034540" cy="338554"/>
          </a:xfrm>
          <a:prstGeom prst="rect">
            <a:avLst/>
          </a:prstGeom>
          <a:noFill/>
        </p:spPr>
        <p:txBody>
          <a:bodyPr wrap="square" rtlCol="0">
            <a:spAutoFit/>
          </a:bodyPr>
          <a:lstStyle/>
          <a:p>
            <a:r>
              <a:rPr lang="en-US" sz="1600" b="1" dirty="0">
                <a:solidFill>
                  <a:srgbClr val="FF0000"/>
                </a:solidFill>
                <a:latin typeface="Bahnschrift" panose="020B0502040204020203" pitchFamily="34" charset="0"/>
              </a:rPr>
              <a:t>Business Modelling</a:t>
            </a:r>
            <a:endParaRPr lang="en-IN" sz="1600" b="1" dirty="0">
              <a:solidFill>
                <a:srgbClr val="FF0000"/>
              </a:solidFill>
              <a:latin typeface="Bahnschrift" panose="020B0502040204020203" pitchFamily="34" charset="0"/>
            </a:endParaRPr>
          </a:p>
        </p:txBody>
      </p:sp>
      <p:sp>
        <p:nvSpPr>
          <p:cNvPr id="23" name="TextBox 22">
            <a:extLst>
              <a:ext uri="{FF2B5EF4-FFF2-40B4-BE49-F238E27FC236}">
                <a16:creationId xmlns:a16="http://schemas.microsoft.com/office/drawing/2014/main" id="{D38E0C08-6B20-45E0-ADD9-74C5E220819B}"/>
              </a:ext>
            </a:extLst>
          </p:cNvPr>
          <p:cNvSpPr txBox="1"/>
          <p:nvPr/>
        </p:nvSpPr>
        <p:spPr>
          <a:xfrm>
            <a:off x="1320800" y="2578044"/>
            <a:ext cx="2034540" cy="338554"/>
          </a:xfrm>
          <a:prstGeom prst="rect">
            <a:avLst/>
          </a:prstGeom>
          <a:noFill/>
        </p:spPr>
        <p:txBody>
          <a:bodyPr wrap="square" rtlCol="0">
            <a:spAutoFit/>
          </a:bodyPr>
          <a:lstStyle/>
          <a:p>
            <a:r>
              <a:rPr lang="en-US" sz="1600" b="1" dirty="0">
                <a:solidFill>
                  <a:srgbClr val="FF0000"/>
                </a:solidFill>
                <a:latin typeface="Bahnschrift" panose="020B0502040204020203" pitchFamily="34" charset="0"/>
              </a:rPr>
              <a:t>Requirements</a:t>
            </a:r>
            <a:endParaRPr lang="en-IN" sz="1600" b="1" dirty="0">
              <a:solidFill>
                <a:srgbClr val="FF0000"/>
              </a:solidFill>
              <a:latin typeface="Bahnschrift" panose="020B0502040204020203" pitchFamily="34" charset="0"/>
            </a:endParaRPr>
          </a:p>
        </p:txBody>
      </p:sp>
      <p:sp>
        <p:nvSpPr>
          <p:cNvPr id="24" name="TextBox 23">
            <a:extLst>
              <a:ext uri="{FF2B5EF4-FFF2-40B4-BE49-F238E27FC236}">
                <a16:creationId xmlns:a16="http://schemas.microsoft.com/office/drawing/2014/main" id="{F18F8931-CD68-4934-A5B9-244CC9090E54}"/>
              </a:ext>
            </a:extLst>
          </p:cNvPr>
          <p:cNvSpPr txBox="1"/>
          <p:nvPr/>
        </p:nvSpPr>
        <p:spPr>
          <a:xfrm>
            <a:off x="1323343" y="4376078"/>
            <a:ext cx="1358896" cy="338554"/>
          </a:xfrm>
          <a:prstGeom prst="rect">
            <a:avLst/>
          </a:prstGeom>
          <a:noFill/>
        </p:spPr>
        <p:txBody>
          <a:bodyPr wrap="square" rtlCol="0">
            <a:spAutoFit/>
          </a:bodyPr>
          <a:lstStyle/>
          <a:p>
            <a:r>
              <a:rPr lang="en-US" sz="1600" b="1" dirty="0">
                <a:solidFill>
                  <a:srgbClr val="FF0000"/>
                </a:solidFill>
                <a:latin typeface="Bahnschrift" panose="020B0502040204020203" pitchFamily="34" charset="0"/>
              </a:rPr>
              <a:t>Design</a:t>
            </a:r>
            <a:endParaRPr lang="en-IN" sz="1600" b="1" dirty="0">
              <a:solidFill>
                <a:srgbClr val="FF0000"/>
              </a:solidFill>
              <a:latin typeface="Bahnschrift" panose="020B0502040204020203" pitchFamily="34" charset="0"/>
            </a:endParaRPr>
          </a:p>
        </p:txBody>
      </p:sp>
    </p:spTree>
    <p:extLst>
      <p:ext uri="{BB962C8B-B14F-4D97-AF65-F5344CB8AC3E}">
        <p14:creationId xmlns:p14="http://schemas.microsoft.com/office/powerpoint/2010/main" val="532770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CBCAF4A-C80A-454C-9F58-7A862BF5513E}"/>
              </a:ext>
            </a:extLst>
          </p:cNvPr>
          <p:cNvSpPr/>
          <p:nvPr/>
        </p:nvSpPr>
        <p:spPr>
          <a:xfrm>
            <a:off x="386441" y="163175"/>
            <a:ext cx="4022641"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WHAT NEXT?</a:t>
            </a:r>
          </a:p>
        </p:txBody>
      </p:sp>
      <p:sp>
        <p:nvSpPr>
          <p:cNvPr id="4" name="TextBox 3">
            <a:extLst>
              <a:ext uri="{FF2B5EF4-FFF2-40B4-BE49-F238E27FC236}">
                <a16:creationId xmlns:a16="http://schemas.microsoft.com/office/drawing/2014/main" id="{6315A20D-603C-4186-9262-16CBB626AD81}"/>
              </a:ext>
            </a:extLst>
          </p:cNvPr>
          <p:cNvSpPr txBox="1"/>
          <p:nvPr/>
        </p:nvSpPr>
        <p:spPr>
          <a:xfrm>
            <a:off x="386440" y="1259840"/>
            <a:ext cx="7528199" cy="4770537"/>
          </a:xfrm>
          <a:prstGeom prst="rect">
            <a:avLst/>
          </a:prstGeom>
          <a:noFill/>
        </p:spPr>
        <p:txBody>
          <a:bodyPr wrap="square" rtlCol="0">
            <a:spAutoFit/>
          </a:bodyPr>
          <a:lstStyle/>
          <a:p>
            <a:r>
              <a:rPr lang="en-US" sz="2400" dirty="0">
                <a:latin typeface="Bahnschrift" panose="020B0502040204020203" pitchFamily="34" charset="0"/>
              </a:rPr>
              <a:t>For the next phase of this project we are planning to do the following :</a:t>
            </a:r>
          </a:p>
          <a:p>
            <a:endParaRPr lang="en-US" dirty="0"/>
          </a:p>
          <a:p>
            <a:pPr marL="285750" indent="-285750">
              <a:spcBef>
                <a:spcPts val="1200"/>
              </a:spcBef>
              <a:spcAft>
                <a:spcPts val="1200"/>
              </a:spcAft>
              <a:buFont typeface="Wingdings" panose="05000000000000000000" pitchFamily="2" charset="2"/>
              <a:buChar char="Ø"/>
            </a:pPr>
            <a:r>
              <a:rPr lang="en-US" sz="2400" dirty="0"/>
              <a:t>UI Designing</a:t>
            </a:r>
          </a:p>
          <a:p>
            <a:pPr marL="285750" indent="-285750">
              <a:spcBef>
                <a:spcPts val="1200"/>
              </a:spcBef>
              <a:spcAft>
                <a:spcPts val="1200"/>
              </a:spcAft>
              <a:buFont typeface="Wingdings" panose="05000000000000000000" pitchFamily="2" charset="2"/>
              <a:buChar char="Ø"/>
            </a:pPr>
            <a:r>
              <a:rPr lang="en-IN" sz="2400" dirty="0"/>
              <a:t>Page-Rank Algorithm</a:t>
            </a:r>
          </a:p>
          <a:p>
            <a:pPr marL="285750" indent="-285750">
              <a:spcBef>
                <a:spcPts val="1200"/>
              </a:spcBef>
              <a:spcAft>
                <a:spcPts val="1200"/>
              </a:spcAft>
              <a:buFont typeface="Wingdings" panose="05000000000000000000" pitchFamily="2" charset="2"/>
              <a:buChar char="Ø"/>
            </a:pPr>
            <a:r>
              <a:rPr lang="en-IN" sz="2400" dirty="0"/>
              <a:t>UML diagrams</a:t>
            </a:r>
          </a:p>
          <a:p>
            <a:pPr marL="285750" indent="-285750">
              <a:spcBef>
                <a:spcPts val="1200"/>
              </a:spcBef>
              <a:spcAft>
                <a:spcPts val="1200"/>
              </a:spcAft>
              <a:buFont typeface="Wingdings" panose="05000000000000000000" pitchFamily="2" charset="2"/>
              <a:buChar char="Ø"/>
            </a:pPr>
            <a:r>
              <a:rPr lang="en-IN" sz="2400" dirty="0"/>
              <a:t>Collection of more URLs</a:t>
            </a:r>
          </a:p>
          <a:p>
            <a:pPr marL="285750" indent="-285750">
              <a:spcBef>
                <a:spcPts val="1200"/>
              </a:spcBef>
              <a:spcAft>
                <a:spcPts val="1200"/>
              </a:spcAft>
              <a:buFont typeface="Wingdings" panose="05000000000000000000" pitchFamily="2" charset="2"/>
              <a:buChar char="Ø"/>
            </a:pPr>
            <a:r>
              <a:rPr lang="en-IN" sz="2400" dirty="0"/>
              <a:t>Efficient implementation of Multi-phrase query</a:t>
            </a:r>
          </a:p>
          <a:p>
            <a:endParaRPr lang="en-IN" dirty="0"/>
          </a:p>
        </p:txBody>
      </p:sp>
    </p:spTree>
    <p:extLst>
      <p:ext uri="{BB962C8B-B14F-4D97-AF65-F5344CB8AC3E}">
        <p14:creationId xmlns:p14="http://schemas.microsoft.com/office/powerpoint/2010/main" val="16047195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393791-672E-4027-BF82-1550D6112597}"/>
              </a:ext>
            </a:extLst>
          </p:cNvPr>
          <p:cNvSpPr/>
          <p:nvPr/>
        </p:nvSpPr>
        <p:spPr>
          <a:xfrm>
            <a:off x="812800" y="1148695"/>
            <a:ext cx="9235440" cy="3785652"/>
          </a:xfrm>
          <a:prstGeom prst="rect">
            <a:avLst/>
          </a:prstGeom>
          <a:noFill/>
        </p:spPr>
        <p:txBody>
          <a:bodyPr wrap="square" lIns="91440" tIns="45720" rIns="91440" bIns="45720">
            <a:spAutoFit/>
          </a:bodyPr>
          <a:lstStyle/>
          <a:p>
            <a:pPr algn="ctr"/>
            <a:r>
              <a:rPr lang="en-US" sz="8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a:t>
            </a:r>
          </a:p>
          <a:p>
            <a:pPr algn="ctr"/>
            <a:endParaRPr lang="en-US" sz="8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a:p>
            <a:pPr algn="ctr"/>
            <a:r>
              <a:rPr lang="en-US" sz="8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ANY QUESTIONS?</a:t>
            </a:r>
          </a:p>
        </p:txBody>
      </p:sp>
    </p:spTree>
    <p:extLst>
      <p:ext uri="{BB962C8B-B14F-4D97-AF65-F5344CB8AC3E}">
        <p14:creationId xmlns:p14="http://schemas.microsoft.com/office/powerpoint/2010/main" val="973377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9EAB8E-10A4-4347-917D-486FBCD968C1}"/>
              </a:ext>
            </a:extLst>
          </p:cNvPr>
          <p:cNvSpPr/>
          <p:nvPr/>
        </p:nvSpPr>
        <p:spPr>
          <a:xfrm>
            <a:off x="383750" y="315575"/>
            <a:ext cx="4881465"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INTRODUCTION</a:t>
            </a:r>
          </a:p>
        </p:txBody>
      </p:sp>
      <p:sp>
        <p:nvSpPr>
          <p:cNvPr id="3" name="TextBox 2">
            <a:extLst>
              <a:ext uri="{FF2B5EF4-FFF2-40B4-BE49-F238E27FC236}">
                <a16:creationId xmlns:a16="http://schemas.microsoft.com/office/drawing/2014/main" id="{4A3632A3-FA42-49EF-9633-6D570222590F}"/>
              </a:ext>
            </a:extLst>
          </p:cNvPr>
          <p:cNvSpPr txBox="1"/>
          <p:nvPr/>
        </p:nvSpPr>
        <p:spPr>
          <a:xfrm>
            <a:off x="383750" y="1473200"/>
            <a:ext cx="9227610" cy="4031873"/>
          </a:xfrm>
          <a:prstGeom prst="rect">
            <a:avLst/>
          </a:prstGeom>
          <a:noFill/>
        </p:spPr>
        <p:txBody>
          <a:bodyPr wrap="square" rtlCol="0">
            <a:spAutoFit/>
          </a:bodyPr>
          <a:lstStyle/>
          <a:p>
            <a:pPr marL="285750" indent="-285750" algn="just">
              <a:spcBef>
                <a:spcPts val="600"/>
              </a:spcBef>
              <a:spcAft>
                <a:spcPts val="600"/>
              </a:spcAft>
              <a:buFont typeface="Wingdings" panose="05000000000000000000" pitchFamily="2" charset="2"/>
              <a:buChar char="Ø"/>
            </a:pPr>
            <a:r>
              <a:rPr lang="en-US" dirty="0"/>
              <a:t>Smart Search Engine is a search engine where user inputs a query of word(s) and multiple URLs relevant to the query are displayed.</a:t>
            </a:r>
          </a:p>
          <a:p>
            <a:pPr marL="285750" indent="-285750" algn="just">
              <a:spcBef>
                <a:spcPts val="600"/>
              </a:spcBef>
              <a:spcAft>
                <a:spcPts val="600"/>
              </a:spcAft>
              <a:buFont typeface="Wingdings" panose="05000000000000000000" pitchFamily="2" charset="2"/>
              <a:buChar char="Ø"/>
            </a:pPr>
            <a:r>
              <a:rPr lang="en-US" dirty="0"/>
              <a:t>Here, firstly admin will have to collect a set of Wikipedia URLs specific to a topic like Cricket, Movies, Politics, etc. We have chosen </a:t>
            </a:r>
            <a:r>
              <a:rPr lang="en-US" b="1" dirty="0"/>
              <a:t>‘Movies’ </a:t>
            </a:r>
            <a:r>
              <a:rPr lang="en-US" dirty="0"/>
              <a:t>as our topic/domain of search engine. Our search engine basically fetches URLs where user should search for something related to Movies.</a:t>
            </a:r>
          </a:p>
          <a:p>
            <a:pPr marL="285750" indent="-285750" algn="just">
              <a:spcBef>
                <a:spcPts val="600"/>
              </a:spcBef>
              <a:spcAft>
                <a:spcPts val="600"/>
              </a:spcAft>
              <a:buFont typeface="Wingdings" panose="05000000000000000000" pitchFamily="2" charset="2"/>
              <a:buChar char="Ø"/>
            </a:pPr>
            <a:r>
              <a:rPr lang="en-US" dirty="0"/>
              <a:t>Admin will have to collect multiple set of URLs for the results to be more efficient.</a:t>
            </a:r>
          </a:p>
          <a:p>
            <a:pPr marL="285750" indent="-285750" algn="just">
              <a:spcBef>
                <a:spcPts val="600"/>
              </a:spcBef>
              <a:spcAft>
                <a:spcPts val="600"/>
              </a:spcAft>
              <a:buFont typeface="Wingdings" panose="05000000000000000000" pitchFamily="2" charset="2"/>
              <a:buChar char="Ø"/>
            </a:pPr>
            <a:r>
              <a:rPr lang="en-US" dirty="0"/>
              <a:t>Admin has to store these URLs for the preprocessor to process it. Here, processing the data means scraping the data from web.</a:t>
            </a:r>
          </a:p>
          <a:p>
            <a:pPr marL="285750" indent="-285750" algn="just">
              <a:spcBef>
                <a:spcPts val="600"/>
              </a:spcBef>
              <a:spcAft>
                <a:spcPts val="600"/>
              </a:spcAft>
              <a:buFont typeface="Wingdings" panose="05000000000000000000" pitchFamily="2" charset="2"/>
              <a:buChar char="Ø"/>
            </a:pPr>
            <a:r>
              <a:rPr lang="en-US" dirty="0"/>
              <a:t>We store the scraped data in the form of document dictionaries which consists of keywords, relevant URLs and the index positions of the respective words in specific URL.</a:t>
            </a:r>
            <a:endParaRPr lang="en-IN" dirty="0"/>
          </a:p>
        </p:txBody>
      </p:sp>
    </p:spTree>
    <p:extLst>
      <p:ext uri="{BB962C8B-B14F-4D97-AF65-F5344CB8AC3E}">
        <p14:creationId xmlns:p14="http://schemas.microsoft.com/office/powerpoint/2010/main" val="39211125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3C61D76-8266-4C8D-B272-FBF4CA5DFAB5}"/>
              </a:ext>
            </a:extLst>
          </p:cNvPr>
          <p:cNvSpPr/>
          <p:nvPr/>
        </p:nvSpPr>
        <p:spPr>
          <a:xfrm>
            <a:off x="414602" y="223520"/>
            <a:ext cx="8211159" cy="923330"/>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rPr>
              <a:t>TOOLS/TECHNIQUES USED</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4" name="TextBox 3">
            <a:extLst>
              <a:ext uri="{FF2B5EF4-FFF2-40B4-BE49-F238E27FC236}">
                <a16:creationId xmlns:a16="http://schemas.microsoft.com/office/drawing/2014/main" id="{A1E96499-7A77-47C8-8548-1E1567DE0BB9}"/>
              </a:ext>
            </a:extLst>
          </p:cNvPr>
          <p:cNvSpPr txBox="1"/>
          <p:nvPr/>
        </p:nvSpPr>
        <p:spPr>
          <a:xfrm>
            <a:off x="414602" y="1459230"/>
            <a:ext cx="9145958" cy="4431983"/>
          </a:xfrm>
          <a:prstGeom prst="rect">
            <a:avLst/>
          </a:prstGeom>
          <a:noFill/>
        </p:spPr>
        <p:txBody>
          <a:bodyPr wrap="square" rtlCol="0">
            <a:spAutoFit/>
          </a:bodyPr>
          <a:lstStyle/>
          <a:p>
            <a:pPr algn="just"/>
            <a:r>
              <a:rPr lang="en-US" sz="2400" b="1" dirty="0">
                <a:latin typeface="Bahnschrift" panose="020B0502040204020203" pitchFamily="34" charset="0"/>
              </a:rPr>
              <a:t>We used multiple tools/techniques for our search engine:</a:t>
            </a:r>
          </a:p>
          <a:p>
            <a:pPr algn="just"/>
            <a:endParaRPr lang="en-US" sz="2400" b="1" dirty="0">
              <a:latin typeface="Bahnschrift" panose="020B0502040204020203" pitchFamily="34" charset="0"/>
            </a:endParaRPr>
          </a:p>
          <a:p>
            <a:pPr marL="285750" indent="-285750" algn="just">
              <a:spcBef>
                <a:spcPts val="1200"/>
              </a:spcBef>
              <a:spcAft>
                <a:spcPts val="1200"/>
              </a:spcAft>
              <a:buFont typeface="Wingdings" panose="05000000000000000000" pitchFamily="2" charset="2"/>
              <a:buChar char="Ø"/>
            </a:pPr>
            <a:r>
              <a:rPr lang="en-US" sz="2400" b="1" dirty="0">
                <a:latin typeface="Bahnschrift" panose="020B0502040204020203" pitchFamily="34" charset="0"/>
              </a:rPr>
              <a:t>Flask (Web framework)</a:t>
            </a:r>
          </a:p>
          <a:p>
            <a:pPr marL="285750" indent="-285750" algn="just">
              <a:spcBef>
                <a:spcPts val="1200"/>
              </a:spcBef>
              <a:spcAft>
                <a:spcPts val="1200"/>
              </a:spcAft>
              <a:buFont typeface="Wingdings" panose="05000000000000000000" pitchFamily="2" charset="2"/>
              <a:buChar char="Ø"/>
            </a:pPr>
            <a:r>
              <a:rPr lang="en-US" sz="2400" b="1" dirty="0">
                <a:latin typeface="Bahnschrift" panose="020B0502040204020203" pitchFamily="34" charset="0"/>
              </a:rPr>
              <a:t>Beautiful Soup (Web scraper)</a:t>
            </a:r>
          </a:p>
          <a:p>
            <a:pPr marL="285750" indent="-285750" algn="just">
              <a:spcBef>
                <a:spcPts val="1200"/>
              </a:spcBef>
              <a:spcAft>
                <a:spcPts val="1200"/>
              </a:spcAft>
              <a:buFont typeface="Wingdings" panose="05000000000000000000" pitchFamily="2" charset="2"/>
              <a:buChar char="Ø"/>
            </a:pPr>
            <a:r>
              <a:rPr lang="en-US" sz="2400" b="1" dirty="0">
                <a:latin typeface="Bahnschrift" panose="020B0502040204020203" pitchFamily="34" charset="0"/>
              </a:rPr>
              <a:t>Word Stemming (Words to their root form)</a:t>
            </a:r>
          </a:p>
          <a:p>
            <a:pPr marL="285750" indent="-285750" algn="just">
              <a:spcBef>
                <a:spcPts val="1200"/>
              </a:spcBef>
              <a:spcAft>
                <a:spcPts val="1200"/>
              </a:spcAft>
              <a:buFont typeface="Wingdings" panose="05000000000000000000" pitchFamily="2" charset="2"/>
              <a:buChar char="Ø"/>
            </a:pPr>
            <a:r>
              <a:rPr lang="en-US" sz="2400" b="1" dirty="0">
                <a:latin typeface="Bahnschrift" panose="020B0502040204020203" pitchFamily="34" charset="0"/>
              </a:rPr>
              <a:t>TF-IDF Vectorizer (Term frequency and Document frequency)</a:t>
            </a:r>
          </a:p>
          <a:p>
            <a:pPr marL="285750" indent="-285750" algn="just">
              <a:spcBef>
                <a:spcPts val="1200"/>
              </a:spcBef>
              <a:spcAft>
                <a:spcPts val="1200"/>
              </a:spcAft>
              <a:buFont typeface="Wingdings" panose="05000000000000000000" pitchFamily="2" charset="2"/>
              <a:buChar char="Ø"/>
            </a:pPr>
            <a:r>
              <a:rPr lang="en-US" sz="2400" b="1" dirty="0">
                <a:latin typeface="Bahnschrift" panose="020B0502040204020203" pitchFamily="34" charset="0"/>
              </a:rPr>
              <a:t>Page ranking using scores (To display URLs in the decreasing order of their relevancies)</a:t>
            </a:r>
          </a:p>
        </p:txBody>
      </p:sp>
    </p:spTree>
    <p:extLst>
      <p:ext uri="{BB962C8B-B14F-4D97-AF65-F5344CB8AC3E}">
        <p14:creationId xmlns:p14="http://schemas.microsoft.com/office/powerpoint/2010/main" val="4084965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6D6CFA57-8D19-439A-99D5-A9877B9CE39B}"/>
              </a:ext>
            </a:extLst>
          </p:cNvPr>
          <p:cNvSpPr/>
          <p:nvPr/>
        </p:nvSpPr>
        <p:spPr>
          <a:xfrm>
            <a:off x="172719" y="1293538"/>
            <a:ext cx="2489200" cy="11379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Admin collects the URLs and saves it in a text file for the preprocessor</a:t>
            </a:r>
            <a:endParaRPr lang="en-IN" dirty="0"/>
          </a:p>
        </p:txBody>
      </p:sp>
      <p:sp>
        <p:nvSpPr>
          <p:cNvPr id="3" name="Rectangle 2">
            <a:extLst>
              <a:ext uri="{FF2B5EF4-FFF2-40B4-BE49-F238E27FC236}">
                <a16:creationId xmlns:a16="http://schemas.microsoft.com/office/drawing/2014/main" id="{93CA0A8D-30D9-4D77-9DFD-96395344CF63}"/>
              </a:ext>
            </a:extLst>
          </p:cNvPr>
          <p:cNvSpPr/>
          <p:nvPr/>
        </p:nvSpPr>
        <p:spPr>
          <a:xfrm>
            <a:off x="172719" y="114479"/>
            <a:ext cx="4307841" cy="923330"/>
          </a:xfrm>
          <a:prstGeom prst="rect">
            <a:avLst/>
          </a:prstGeom>
          <a:noFill/>
        </p:spPr>
        <p:txBody>
          <a:bodyPr wrap="square" lIns="91440" tIns="45720" rIns="91440" bIns="45720">
            <a:spAutoFit/>
          </a:bodyPr>
          <a:lstStyle/>
          <a:p>
            <a:pPr algn="just"/>
            <a:r>
              <a:rPr lang="en-US" sz="5400" b="0" cap="none" spc="0" dirty="0">
                <a:ln w="0"/>
                <a:solidFill>
                  <a:schemeClr val="tx1"/>
                </a:solidFill>
                <a:effectLst>
                  <a:outerShdw blurRad="38100" dist="19050" dir="2700000" algn="tl" rotWithShape="0">
                    <a:schemeClr val="dk1">
                      <a:alpha val="40000"/>
                    </a:schemeClr>
                  </a:outerShdw>
                </a:effectLst>
              </a:rPr>
              <a:t>BASIC FLOW</a:t>
            </a:r>
          </a:p>
        </p:txBody>
      </p:sp>
      <p:sp>
        <p:nvSpPr>
          <p:cNvPr id="4" name="Rectangle: Rounded Corners 3">
            <a:extLst>
              <a:ext uri="{FF2B5EF4-FFF2-40B4-BE49-F238E27FC236}">
                <a16:creationId xmlns:a16="http://schemas.microsoft.com/office/drawing/2014/main" id="{F455C9EF-401D-4ECC-B673-4A44CD9F99BA}"/>
              </a:ext>
            </a:extLst>
          </p:cNvPr>
          <p:cNvSpPr/>
          <p:nvPr/>
        </p:nvSpPr>
        <p:spPr>
          <a:xfrm>
            <a:off x="3668443" y="1374821"/>
            <a:ext cx="1895501" cy="8737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Admin then runs the preprocessor</a:t>
            </a:r>
            <a:endParaRPr lang="en-IN" dirty="0"/>
          </a:p>
        </p:txBody>
      </p:sp>
      <p:sp>
        <p:nvSpPr>
          <p:cNvPr id="6" name="Rectangle: Rounded Corners 5">
            <a:extLst>
              <a:ext uri="{FF2B5EF4-FFF2-40B4-BE49-F238E27FC236}">
                <a16:creationId xmlns:a16="http://schemas.microsoft.com/office/drawing/2014/main" id="{ED129941-8C3A-424D-91EC-7CF2BB8DD486}"/>
              </a:ext>
            </a:extLst>
          </p:cNvPr>
          <p:cNvSpPr/>
          <p:nvPr/>
        </p:nvSpPr>
        <p:spPr>
          <a:xfrm>
            <a:off x="172718" y="3044279"/>
            <a:ext cx="2387601" cy="769441"/>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User searches for a word or words</a:t>
            </a:r>
            <a:endParaRPr lang="en-IN" dirty="0"/>
          </a:p>
        </p:txBody>
      </p:sp>
      <p:sp>
        <p:nvSpPr>
          <p:cNvPr id="8" name="Rectangle: Rounded Corners 7">
            <a:extLst>
              <a:ext uri="{FF2B5EF4-FFF2-40B4-BE49-F238E27FC236}">
                <a16:creationId xmlns:a16="http://schemas.microsoft.com/office/drawing/2014/main" id="{648013FC-35EB-41DA-883D-150C1908D433}"/>
              </a:ext>
            </a:extLst>
          </p:cNvPr>
          <p:cNvSpPr/>
          <p:nvPr/>
        </p:nvSpPr>
        <p:spPr>
          <a:xfrm>
            <a:off x="6341613" y="1036317"/>
            <a:ext cx="4307841" cy="13512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Preprocessor scrapes through all the URLs and saves a document dictionary of positions of all keywords present in all provided URLs by admin</a:t>
            </a:r>
            <a:endParaRPr lang="en-IN" dirty="0"/>
          </a:p>
        </p:txBody>
      </p:sp>
      <p:sp>
        <p:nvSpPr>
          <p:cNvPr id="9" name="Rectangle: Rounded Corners 8">
            <a:extLst>
              <a:ext uri="{FF2B5EF4-FFF2-40B4-BE49-F238E27FC236}">
                <a16:creationId xmlns:a16="http://schemas.microsoft.com/office/drawing/2014/main" id="{657414C8-654E-4080-B9DA-6210493C6AB1}"/>
              </a:ext>
            </a:extLst>
          </p:cNvPr>
          <p:cNvSpPr/>
          <p:nvPr/>
        </p:nvSpPr>
        <p:spPr>
          <a:xfrm>
            <a:off x="3171694" y="2753356"/>
            <a:ext cx="3169920" cy="1503679"/>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Query_processor will stem the query and check the type of query(One word or multiple words)</a:t>
            </a:r>
            <a:endParaRPr lang="en-IN" dirty="0"/>
          </a:p>
        </p:txBody>
      </p:sp>
      <p:sp>
        <p:nvSpPr>
          <p:cNvPr id="10" name="Rectangle: Rounded Corners 9">
            <a:extLst>
              <a:ext uri="{FF2B5EF4-FFF2-40B4-BE49-F238E27FC236}">
                <a16:creationId xmlns:a16="http://schemas.microsoft.com/office/drawing/2014/main" id="{C42298F8-CAA0-4224-B3FB-2761C59E864F}"/>
              </a:ext>
            </a:extLst>
          </p:cNvPr>
          <p:cNvSpPr/>
          <p:nvPr/>
        </p:nvSpPr>
        <p:spPr>
          <a:xfrm>
            <a:off x="7091680" y="2753356"/>
            <a:ext cx="3308612" cy="15748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Depending on the type of query, we will fetch all the URLs matched with stemmed word(s) present in the positions dictionary</a:t>
            </a:r>
            <a:endParaRPr lang="en-IN" dirty="0"/>
          </a:p>
        </p:txBody>
      </p:sp>
      <p:sp>
        <p:nvSpPr>
          <p:cNvPr id="11" name="Rectangle: Rounded Corners 10">
            <a:extLst>
              <a:ext uri="{FF2B5EF4-FFF2-40B4-BE49-F238E27FC236}">
                <a16:creationId xmlns:a16="http://schemas.microsoft.com/office/drawing/2014/main" id="{3ECCCD87-14AC-4142-9E62-9A453095503F}"/>
              </a:ext>
            </a:extLst>
          </p:cNvPr>
          <p:cNvSpPr/>
          <p:nvPr/>
        </p:nvSpPr>
        <p:spPr>
          <a:xfrm>
            <a:off x="7091680" y="5303515"/>
            <a:ext cx="3308612" cy="1046484"/>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Calculate the scores of matched URLs(For page ranking)</a:t>
            </a:r>
            <a:endParaRPr lang="en-IN" dirty="0"/>
          </a:p>
        </p:txBody>
      </p:sp>
      <p:sp>
        <p:nvSpPr>
          <p:cNvPr id="12" name="Rectangle: Rounded Corners 11">
            <a:extLst>
              <a:ext uri="{FF2B5EF4-FFF2-40B4-BE49-F238E27FC236}">
                <a16:creationId xmlns:a16="http://schemas.microsoft.com/office/drawing/2014/main" id="{6BB84E47-F9A8-4B7F-928A-DFEA38FD6E30}"/>
              </a:ext>
            </a:extLst>
          </p:cNvPr>
          <p:cNvSpPr/>
          <p:nvPr/>
        </p:nvSpPr>
        <p:spPr>
          <a:xfrm>
            <a:off x="987636" y="5266586"/>
            <a:ext cx="4916758" cy="108712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Display the URLs in the decreasing order of scores to the user</a:t>
            </a:r>
            <a:endParaRPr lang="en-IN" dirty="0"/>
          </a:p>
        </p:txBody>
      </p:sp>
      <p:cxnSp>
        <p:nvCxnSpPr>
          <p:cNvPr id="14" name="Straight Arrow Connector 13">
            <a:extLst>
              <a:ext uri="{FF2B5EF4-FFF2-40B4-BE49-F238E27FC236}">
                <a16:creationId xmlns:a16="http://schemas.microsoft.com/office/drawing/2014/main" id="{D50EEC02-A28A-4F15-B02D-C009E65535A3}"/>
              </a:ext>
            </a:extLst>
          </p:cNvPr>
          <p:cNvCxnSpPr>
            <a:cxnSpLocks/>
            <a:stCxn id="2" idx="3"/>
          </p:cNvCxnSpPr>
          <p:nvPr/>
        </p:nvCxnSpPr>
        <p:spPr>
          <a:xfrm>
            <a:off x="2661919" y="1862498"/>
            <a:ext cx="123952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3948F287-AB6D-4B0F-821E-68591F2CD5A5}"/>
              </a:ext>
            </a:extLst>
          </p:cNvPr>
          <p:cNvCxnSpPr/>
          <p:nvPr/>
        </p:nvCxnSpPr>
        <p:spPr>
          <a:xfrm>
            <a:off x="5563944" y="1781218"/>
            <a:ext cx="99854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94B43ED8-18B5-4AD5-B9E8-8480CBAF1B24}"/>
              </a:ext>
            </a:extLst>
          </p:cNvPr>
          <p:cNvCxnSpPr/>
          <p:nvPr/>
        </p:nvCxnSpPr>
        <p:spPr>
          <a:xfrm>
            <a:off x="2283134" y="3505195"/>
            <a:ext cx="99854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E2955CE4-C9F9-4D46-8E1B-49BE509799F2}"/>
              </a:ext>
            </a:extLst>
          </p:cNvPr>
          <p:cNvCxnSpPr/>
          <p:nvPr/>
        </p:nvCxnSpPr>
        <p:spPr>
          <a:xfrm>
            <a:off x="6167120" y="3505192"/>
            <a:ext cx="99854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FE4F6A75-31A3-4CB3-89EC-FEA28B579B1E}"/>
              </a:ext>
            </a:extLst>
          </p:cNvPr>
          <p:cNvCxnSpPr>
            <a:cxnSpLocks/>
            <a:endCxn id="11" idx="0"/>
          </p:cNvCxnSpPr>
          <p:nvPr/>
        </p:nvCxnSpPr>
        <p:spPr>
          <a:xfrm>
            <a:off x="8745986" y="4328162"/>
            <a:ext cx="0" cy="97535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469F5113-58F9-4F9A-9551-58A1A03984FD}"/>
              </a:ext>
            </a:extLst>
          </p:cNvPr>
          <p:cNvCxnSpPr>
            <a:cxnSpLocks/>
          </p:cNvCxnSpPr>
          <p:nvPr/>
        </p:nvCxnSpPr>
        <p:spPr>
          <a:xfrm flipH="1">
            <a:off x="5563944" y="5923275"/>
            <a:ext cx="160172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25441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F74952-7277-4F84-ABF1-6714802BD2CB}"/>
              </a:ext>
            </a:extLst>
          </p:cNvPr>
          <p:cNvSpPr txBox="1"/>
          <p:nvPr/>
        </p:nvSpPr>
        <p:spPr>
          <a:xfrm>
            <a:off x="325120" y="233517"/>
            <a:ext cx="9194800" cy="707886"/>
          </a:xfrm>
          <a:prstGeom prst="rect">
            <a:avLst/>
          </a:prstGeom>
          <a:noFill/>
        </p:spPr>
        <p:txBody>
          <a:bodyPr wrap="square" rtlCol="0">
            <a:spAutoFit/>
          </a:bodyPr>
          <a:lstStyle/>
          <a:p>
            <a:pPr algn="just"/>
            <a:r>
              <a:rPr lang="en-US" sz="2000" dirty="0">
                <a:latin typeface="Bahnschrift" panose="020B0502040204020203" pitchFamily="34" charset="0"/>
              </a:rPr>
              <a:t>Admin will collect all the relevant URLs for the pre-processor and save it. Following is a screenshot of how the file looks :</a:t>
            </a:r>
            <a:endParaRPr lang="en-IN" sz="2000" dirty="0">
              <a:latin typeface="Bahnschrift" panose="020B0502040204020203" pitchFamily="34" charset="0"/>
            </a:endParaRPr>
          </a:p>
        </p:txBody>
      </p:sp>
      <p:pic>
        <p:nvPicPr>
          <p:cNvPr id="7" name="Picture 6">
            <a:extLst>
              <a:ext uri="{FF2B5EF4-FFF2-40B4-BE49-F238E27FC236}">
                <a16:creationId xmlns:a16="http://schemas.microsoft.com/office/drawing/2014/main" id="{654E2EE9-EFFF-41E4-BEA9-1987676C4306}"/>
              </a:ext>
            </a:extLst>
          </p:cNvPr>
          <p:cNvPicPr>
            <a:picLocks noChangeAspect="1"/>
          </p:cNvPicPr>
          <p:nvPr/>
        </p:nvPicPr>
        <p:blipFill rotWithShape="1">
          <a:blip r:embed="rId2">
            <a:extLst>
              <a:ext uri="{28A0092B-C50C-407E-A947-70E740481C1C}">
                <a14:useLocalDpi xmlns:a14="http://schemas.microsoft.com/office/drawing/2010/main" val="0"/>
              </a:ext>
            </a:extLst>
          </a:blip>
          <a:srcRect l="3255" t="12148" r="5178" b="21037"/>
          <a:stretch/>
        </p:blipFill>
        <p:spPr>
          <a:xfrm>
            <a:off x="325120" y="1073646"/>
            <a:ext cx="10017760" cy="5584684"/>
          </a:xfrm>
          <a:prstGeom prst="rect">
            <a:avLst/>
          </a:prstGeom>
          <a:ln w="12700">
            <a:solidFill>
              <a:schemeClr val="tx1"/>
            </a:solidFill>
          </a:ln>
        </p:spPr>
      </p:pic>
      <p:sp>
        <p:nvSpPr>
          <p:cNvPr id="9" name="Rectangle 8">
            <a:extLst>
              <a:ext uri="{FF2B5EF4-FFF2-40B4-BE49-F238E27FC236}">
                <a16:creationId xmlns:a16="http://schemas.microsoft.com/office/drawing/2014/main" id="{5947C8F1-96A2-490C-A461-028E25736298}"/>
              </a:ext>
            </a:extLst>
          </p:cNvPr>
          <p:cNvSpPr/>
          <p:nvPr/>
        </p:nvSpPr>
        <p:spPr>
          <a:xfrm>
            <a:off x="2346960" y="1361440"/>
            <a:ext cx="5212080" cy="54152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Oval 9">
            <a:extLst>
              <a:ext uri="{FF2B5EF4-FFF2-40B4-BE49-F238E27FC236}">
                <a16:creationId xmlns:a16="http://schemas.microsoft.com/office/drawing/2014/main" id="{A3DF618A-51CE-4ABC-B35A-75AB70F7335F}"/>
              </a:ext>
            </a:extLst>
          </p:cNvPr>
          <p:cNvSpPr/>
          <p:nvPr/>
        </p:nvSpPr>
        <p:spPr>
          <a:xfrm>
            <a:off x="8280400" y="3322428"/>
            <a:ext cx="3586480" cy="11988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Prep-processor will scrape these URLs</a:t>
            </a:r>
            <a:endParaRPr lang="en-IN" dirty="0"/>
          </a:p>
        </p:txBody>
      </p:sp>
      <p:cxnSp>
        <p:nvCxnSpPr>
          <p:cNvPr id="12" name="Straight Arrow Connector 11">
            <a:extLst>
              <a:ext uri="{FF2B5EF4-FFF2-40B4-BE49-F238E27FC236}">
                <a16:creationId xmlns:a16="http://schemas.microsoft.com/office/drawing/2014/main" id="{4E0AAF1E-ADB6-463B-A386-344A62ACAD0F}"/>
              </a:ext>
            </a:extLst>
          </p:cNvPr>
          <p:cNvCxnSpPr/>
          <p:nvPr/>
        </p:nvCxnSpPr>
        <p:spPr>
          <a:xfrm flipH="1" flipV="1">
            <a:off x="6604000" y="3190240"/>
            <a:ext cx="2103120" cy="675748"/>
          </a:xfrm>
          <a:prstGeom prst="straightConnector1">
            <a:avLst/>
          </a:prstGeom>
          <a:ln w="28575">
            <a:tailEnd type="triangle"/>
          </a:ln>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p14="http://schemas.microsoft.com/office/powerpoint/2010/main" val="2700323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4A5D8AC-EADE-4874-AF7A-BEA382400E12}"/>
              </a:ext>
            </a:extLst>
          </p:cNvPr>
          <p:cNvSpPr txBox="1"/>
          <p:nvPr/>
        </p:nvSpPr>
        <p:spPr>
          <a:xfrm>
            <a:off x="162560" y="111597"/>
            <a:ext cx="9042400" cy="707886"/>
          </a:xfrm>
          <a:prstGeom prst="rect">
            <a:avLst/>
          </a:prstGeom>
          <a:noFill/>
        </p:spPr>
        <p:txBody>
          <a:bodyPr wrap="square" rtlCol="0">
            <a:spAutoFit/>
          </a:bodyPr>
          <a:lstStyle/>
          <a:p>
            <a:pPr algn="just"/>
            <a:r>
              <a:rPr lang="en-US" sz="2000" dirty="0">
                <a:latin typeface="Bahnschrift" panose="020B0502040204020203" pitchFamily="34" charset="0"/>
              </a:rPr>
              <a:t>Admin will run the pre-processor and pre-processor will scrape all the URLs and give us an output file which looks like follows:</a:t>
            </a:r>
            <a:endParaRPr lang="en-IN" sz="2000" dirty="0">
              <a:latin typeface="Bahnschrift" panose="020B0502040204020203" pitchFamily="34" charset="0"/>
            </a:endParaRPr>
          </a:p>
        </p:txBody>
      </p:sp>
      <p:pic>
        <p:nvPicPr>
          <p:cNvPr id="6" name="Picture 5">
            <a:extLst>
              <a:ext uri="{FF2B5EF4-FFF2-40B4-BE49-F238E27FC236}">
                <a16:creationId xmlns:a16="http://schemas.microsoft.com/office/drawing/2014/main" id="{17DD5459-9652-4338-9768-EB34A4ADEA2D}"/>
              </a:ext>
            </a:extLst>
          </p:cNvPr>
          <p:cNvPicPr>
            <a:picLocks noChangeAspect="1"/>
          </p:cNvPicPr>
          <p:nvPr/>
        </p:nvPicPr>
        <p:blipFill rotWithShape="1">
          <a:blip r:embed="rId2">
            <a:extLst>
              <a:ext uri="{28A0092B-C50C-407E-A947-70E740481C1C}">
                <a14:useLocalDpi xmlns:a14="http://schemas.microsoft.com/office/drawing/2010/main" val="0"/>
              </a:ext>
            </a:extLst>
          </a:blip>
          <a:srcRect l="3103" t="5926" b="23407"/>
          <a:stretch/>
        </p:blipFill>
        <p:spPr>
          <a:xfrm>
            <a:off x="1" y="944879"/>
            <a:ext cx="12192000" cy="5913121"/>
          </a:xfrm>
          <a:prstGeom prst="rect">
            <a:avLst/>
          </a:prstGeom>
        </p:spPr>
      </p:pic>
    </p:spTree>
    <p:extLst>
      <p:ext uri="{BB962C8B-B14F-4D97-AF65-F5344CB8AC3E}">
        <p14:creationId xmlns:p14="http://schemas.microsoft.com/office/powerpoint/2010/main" val="1736036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3FEEC5-FF0E-4416-99AF-9DB016D6D8DA}"/>
              </a:ext>
            </a:extLst>
          </p:cNvPr>
          <p:cNvSpPr txBox="1"/>
          <p:nvPr/>
        </p:nvSpPr>
        <p:spPr>
          <a:xfrm>
            <a:off x="182880" y="426720"/>
            <a:ext cx="9479280" cy="4985980"/>
          </a:xfrm>
          <a:prstGeom prst="rect">
            <a:avLst/>
          </a:prstGeom>
          <a:noFill/>
        </p:spPr>
        <p:txBody>
          <a:bodyPr wrap="square">
            <a:spAutoFit/>
          </a:bodyPr>
          <a:lstStyle/>
          <a:p>
            <a:r>
              <a:rPr lang="en-IN" sz="2800" b="0" i="0" dirty="0">
                <a:solidFill>
                  <a:srgbClr val="202124"/>
                </a:solidFill>
                <a:effectLst/>
                <a:latin typeface="Bahnschrift" panose="020B0502040204020203" pitchFamily="34" charset="0"/>
              </a:rPr>
              <a:t>Following is an example document of the word ‘american’ saved in the previous file after scraping all the URLs provided by admin : </a:t>
            </a:r>
          </a:p>
          <a:p>
            <a:endParaRPr lang="en-IN" dirty="0">
              <a:solidFill>
                <a:srgbClr val="202124"/>
              </a:solidFill>
              <a:latin typeface="Roboto" panose="02000000000000000000" pitchFamily="2" charset="0"/>
            </a:endParaRPr>
          </a:p>
          <a:p>
            <a:r>
              <a:rPr lang="en-IN" sz="2400" b="0" i="0" dirty="0">
                <a:solidFill>
                  <a:srgbClr val="FF0000"/>
                </a:solidFill>
                <a:effectLst/>
                <a:latin typeface="Roboto" panose="02000000000000000000" pitchFamily="2" charset="0"/>
              </a:rPr>
              <a:t>"american": {"</a:t>
            </a:r>
            <a:r>
              <a:rPr lang="en-IN" sz="2400" b="0" i="0" u="none" strike="noStrike" dirty="0">
                <a:solidFill>
                  <a:srgbClr val="99CA3C"/>
                </a:solidFill>
                <a:effectLst/>
                <a:latin typeface="Roboto" panose="02000000000000000000" pitchFamily="2" charset="0"/>
                <a:hlinkClick r:id="rId2">
                  <a:extLst>
                    <a:ext uri="{A12FA001-AC4F-418D-AE19-62706E023703}">
                      <ahyp:hlinkClr xmlns:ahyp="http://schemas.microsoft.com/office/drawing/2018/hyperlinkcolor" val="tx"/>
                    </a:ext>
                  </a:extLst>
                </a:hlinkClick>
              </a:rPr>
              <a:t>https://en.wikipedia.org/wiki/</a:t>
            </a:r>
            <a:r>
              <a:rPr lang="en-IN" sz="2400" b="0" i="0" u="none" strike="noStrike" dirty="0" err="1">
                <a:solidFill>
                  <a:srgbClr val="99CA3C"/>
                </a:solidFill>
                <a:effectLst/>
                <a:latin typeface="Roboto" panose="02000000000000000000" pitchFamily="2" charset="0"/>
                <a:hlinkClick r:id="rId2">
                  <a:extLst>
                    <a:ext uri="{A12FA001-AC4F-418D-AE19-62706E023703}">
                      <ahyp:hlinkClr xmlns:ahyp="http://schemas.microsoft.com/office/drawing/2018/hyperlinkcolor" val="tx"/>
                    </a:ext>
                  </a:extLst>
                </a:hlinkClick>
              </a:rPr>
              <a:t>Scandal_Sheet</a:t>
            </a:r>
            <a:r>
              <a:rPr lang="en-IN" sz="2400" b="0" i="0" u="none" strike="noStrike" dirty="0">
                <a:solidFill>
                  <a:srgbClr val="FF0000"/>
                </a:solidFill>
                <a:effectLst/>
                <a:latin typeface="Roboto" panose="02000000000000000000" pitchFamily="2" charset="0"/>
                <a:hlinkClick r:id="rId2">
                  <a:extLst>
                    <a:ext uri="{A12FA001-AC4F-418D-AE19-62706E023703}">
                      <ahyp:hlinkClr xmlns:ahyp="http://schemas.microsoft.com/office/drawing/2018/hyperlinkcolor" val="tx"/>
                    </a:ext>
                  </a:extLst>
                </a:hlinkClick>
              </a:rPr>
              <a:t>_(1952_film)</a:t>
            </a:r>
            <a:r>
              <a:rPr lang="en-IN" sz="2400" b="0" i="0" dirty="0">
                <a:solidFill>
                  <a:srgbClr val="FF0000"/>
                </a:solidFill>
                <a:effectLst/>
                <a:latin typeface="Roboto" panose="02000000000000000000" pitchFamily="2" charset="0"/>
              </a:rPr>
              <a:t>": [2], "</a:t>
            </a:r>
            <a:r>
              <a:rPr lang="en-IN" sz="2400" b="0" i="0" u="none" strike="noStrike" dirty="0">
                <a:solidFill>
                  <a:srgbClr val="99CA3C"/>
                </a:solidFill>
                <a:effectLst/>
                <a:latin typeface="Roboto" panose="02000000000000000000" pitchFamily="2" charset="0"/>
                <a:hlinkClick r:id="rId3">
                  <a:extLst>
                    <a:ext uri="{A12FA001-AC4F-418D-AE19-62706E023703}">
                      <ahyp:hlinkClr xmlns:ahyp="http://schemas.microsoft.com/office/drawing/2018/hyperlinkcolor" val="tx"/>
                    </a:ext>
                  </a:extLst>
                </a:hlinkClick>
              </a:rPr>
              <a:t>https://en.wikipedia.org/wiki/</a:t>
            </a:r>
            <a:r>
              <a:rPr lang="en-IN" sz="2400" b="0" i="0" u="none" strike="noStrike" dirty="0" err="1">
                <a:solidFill>
                  <a:srgbClr val="FF0000"/>
                </a:solidFill>
                <a:effectLst/>
                <a:latin typeface="Roboto" panose="02000000000000000000" pitchFamily="2" charset="0"/>
                <a:hlinkClick r:id="rId3">
                  <a:extLst>
                    <a:ext uri="{A12FA001-AC4F-418D-AE19-62706E023703}">
                      <ahyp:hlinkClr xmlns:ahyp="http://schemas.microsoft.com/office/drawing/2018/hyperlinkcolor" val="tx"/>
                    </a:ext>
                  </a:extLst>
                </a:hlinkClick>
              </a:rPr>
              <a:t>Three_Stripes_in_the_Sun</a:t>
            </a:r>
            <a:r>
              <a:rPr lang="en-IN" sz="2400" b="0" i="0" dirty="0">
                <a:solidFill>
                  <a:srgbClr val="FF0000"/>
                </a:solidFill>
                <a:effectLst/>
                <a:latin typeface="Roboto" panose="02000000000000000000" pitchFamily="2" charset="0"/>
              </a:rPr>
              <a:t>": [3, 17], "</a:t>
            </a:r>
            <a:r>
              <a:rPr lang="en-IN" sz="2400" b="0" i="0" u="none" strike="noStrike" dirty="0">
                <a:solidFill>
                  <a:srgbClr val="99CA3C"/>
                </a:solidFill>
                <a:effectLst/>
                <a:latin typeface="Roboto" panose="02000000000000000000" pitchFamily="2" charset="0"/>
                <a:hlinkClick r:id="rId4">
                  <a:extLst>
                    <a:ext uri="{A12FA001-AC4F-418D-AE19-62706E023703}">
                      <ahyp:hlinkClr xmlns:ahyp="http://schemas.microsoft.com/office/drawing/2018/hyperlinkcolor" val="tx"/>
                    </a:ext>
                  </a:extLst>
                </a:hlinkClick>
              </a:rPr>
              <a:t>https://en.wikipedia.org/wiki/</a:t>
            </a:r>
            <a:r>
              <a:rPr lang="en-IN" sz="2400" b="0" i="0" u="none" strike="noStrike" dirty="0" err="1">
                <a:solidFill>
                  <a:srgbClr val="FF0000"/>
                </a:solidFill>
                <a:effectLst/>
                <a:latin typeface="Roboto" panose="02000000000000000000" pitchFamily="2" charset="0"/>
                <a:hlinkClick r:id="rId4">
                  <a:extLst>
                    <a:ext uri="{A12FA001-AC4F-418D-AE19-62706E023703}">
                      <ahyp:hlinkClr xmlns:ahyp="http://schemas.microsoft.com/office/drawing/2018/hyperlinkcolor" val="tx"/>
                    </a:ext>
                  </a:extLst>
                </a:hlinkClick>
              </a:rPr>
              <a:t>The_Candy_Snatchers</a:t>
            </a:r>
            <a:r>
              <a:rPr lang="en-IN" sz="2400" b="0" i="0" dirty="0">
                <a:solidFill>
                  <a:srgbClr val="FF0000"/>
                </a:solidFill>
                <a:effectLst/>
                <a:latin typeface="Roboto" panose="02000000000000000000" pitchFamily="2" charset="0"/>
              </a:rPr>
              <a:t>": [2], "</a:t>
            </a:r>
            <a:r>
              <a:rPr lang="en-IN" sz="2400" b="0" i="0" u="none" strike="noStrike" dirty="0">
                <a:solidFill>
                  <a:srgbClr val="FF0000"/>
                </a:solidFill>
                <a:effectLst/>
                <a:latin typeface="Roboto" panose="02000000000000000000" pitchFamily="2" charset="0"/>
                <a:hlinkClick r:id="rId5">
                  <a:extLst>
                    <a:ext uri="{A12FA001-AC4F-418D-AE19-62706E023703}">
                      <ahyp:hlinkClr xmlns:ahyp="http://schemas.microsoft.com/office/drawing/2018/hyperlinkcolor" val="tx"/>
                    </a:ext>
                  </a:extLst>
                </a:hlinkClick>
              </a:rPr>
              <a:t>https://en.wikipedia.org/wiki/Run_(1991_film)</a:t>
            </a:r>
            <a:r>
              <a:rPr lang="en-IN" sz="2400" b="0" i="0" dirty="0">
                <a:solidFill>
                  <a:srgbClr val="FF0000"/>
                </a:solidFill>
                <a:effectLst/>
                <a:latin typeface="Roboto" panose="02000000000000000000" pitchFamily="2" charset="0"/>
              </a:rPr>
              <a:t>": [1], "</a:t>
            </a:r>
            <a:r>
              <a:rPr lang="en-IN" sz="2400" b="0" i="0" u="none" strike="noStrike" dirty="0">
                <a:solidFill>
                  <a:srgbClr val="FF0000"/>
                </a:solidFill>
                <a:effectLst/>
                <a:latin typeface="Roboto" panose="02000000000000000000" pitchFamily="2" charset="0"/>
                <a:hlinkClick r:id="rId6">
                  <a:extLst>
                    <a:ext uri="{A12FA001-AC4F-418D-AE19-62706E023703}">
                      <ahyp:hlinkClr xmlns:ahyp="http://schemas.microsoft.com/office/drawing/2018/hyperlinkcolor" val="tx"/>
                    </a:ext>
                  </a:extLst>
                </a:hlinkClick>
              </a:rPr>
              <a:t>https://en.wikipedia.org/wiki/Hemingway%27s_Adventures_of_a_Young_Man</a:t>
            </a:r>
            <a:r>
              <a:rPr lang="en-IN" sz="2400" b="0" i="0" dirty="0">
                <a:solidFill>
                  <a:srgbClr val="FF0000"/>
                </a:solidFill>
                <a:effectLst/>
                <a:latin typeface="Roboto" panose="02000000000000000000" pitchFamily="2" charset="0"/>
              </a:rPr>
              <a:t>": [4], "</a:t>
            </a:r>
            <a:r>
              <a:rPr lang="en-IN" sz="2400" b="0" i="0" u="none" strike="noStrike" dirty="0">
                <a:solidFill>
                  <a:srgbClr val="FF0000"/>
                </a:solidFill>
                <a:effectLst/>
                <a:latin typeface="Roboto" panose="02000000000000000000" pitchFamily="2" charset="0"/>
                <a:hlinkClick r:id="rId7">
                  <a:extLst>
                    <a:ext uri="{A12FA001-AC4F-418D-AE19-62706E023703}">
                      <ahyp:hlinkClr xmlns:ahyp="http://schemas.microsoft.com/office/drawing/2018/hyperlinkcolor" val="tx"/>
                    </a:ext>
                  </a:extLst>
                </a:hlinkClick>
              </a:rPr>
              <a:t>https://en.wikipedia.org/wiki/Bungalow_13</a:t>
            </a:r>
            <a:r>
              <a:rPr lang="en-IN" sz="2400" b="0" i="0" dirty="0">
                <a:solidFill>
                  <a:srgbClr val="FF0000"/>
                </a:solidFill>
                <a:effectLst/>
                <a:latin typeface="Roboto" panose="02000000000000000000" pitchFamily="2" charset="0"/>
              </a:rPr>
              <a:t>": [1], "</a:t>
            </a:r>
            <a:r>
              <a:rPr lang="en-IN" sz="2400" b="0" i="0" u="none" strike="noStrike" dirty="0">
                <a:solidFill>
                  <a:srgbClr val="FF0000"/>
                </a:solidFill>
                <a:effectLst/>
                <a:latin typeface="Roboto" panose="02000000000000000000" pitchFamily="2" charset="0"/>
                <a:hlinkClick r:id="rId8">
                  <a:extLst>
                    <a:ext uri="{A12FA001-AC4F-418D-AE19-62706E023703}">
                      <ahyp:hlinkClr xmlns:ahyp="http://schemas.microsoft.com/office/drawing/2018/hyperlinkcolor" val="tx"/>
                    </a:ext>
                  </a:extLst>
                </a:hlinkClick>
              </a:rPr>
              <a:t>https://en.wikipedia.org/wiki/Nine_(2009_live-action_film)</a:t>
            </a:r>
            <a:r>
              <a:rPr lang="en-IN" sz="2400" b="0" i="0" dirty="0">
                <a:solidFill>
                  <a:srgbClr val="FF0000"/>
                </a:solidFill>
                <a:effectLst/>
                <a:latin typeface="Roboto" panose="02000000000000000000" pitchFamily="2" charset="0"/>
              </a:rPr>
              <a:t>": [164], "</a:t>
            </a:r>
            <a:r>
              <a:rPr lang="en-IN" sz="2400" b="0" i="0" u="none" strike="noStrike" dirty="0">
                <a:solidFill>
                  <a:srgbClr val="99CA3C"/>
                </a:solidFill>
                <a:effectLst/>
                <a:latin typeface="Roboto" panose="02000000000000000000" pitchFamily="2" charset="0"/>
                <a:hlinkClick r:id="rId9">
                  <a:extLst>
                    <a:ext uri="{A12FA001-AC4F-418D-AE19-62706E023703}">
                      <ahyp:hlinkClr xmlns:ahyp="http://schemas.microsoft.com/office/drawing/2018/hyperlinkcolor" val="tx"/>
                    </a:ext>
                  </a:extLst>
                </a:hlinkClick>
              </a:rPr>
              <a:t>https://en.wikipedia.org/wiki/</a:t>
            </a:r>
            <a:r>
              <a:rPr lang="en-IN" sz="2400" b="0" i="0" u="none" strike="noStrike" dirty="0" err="1">
                <a:solidFill>
                  <a:srgbClr val="FF0000"/>
                </a:solidFill>
                <a:effectLst/>
                <a:latin typeface="Roboto" panose="02000000000000000000" pitchFamily="2" charset="0"/>
                <a:hlinkClick r:id="rId9">
                  <a:extLst>
                    <a:ext uri="{A12FA001-AC4F-418D-AE19-62706E023703}">
                      <ahyp:hlinkClr xmlns:ahyp="http://schemas.microsoft.com/office/drawing/2018/hyperlinkcolor" val="tx"/>
                    </a:ext>
                  </a:extLst>
                </a:hlinkClick>
              </a:rPr>
              <a:t>Le_Divorce</a:t>
            </a:r>
            <a:r>
              <a:rPr lang="en-IN" sz="2400" b="0" i="0" dirty="0">
                <a:solidFill>
                  <a:srgbClr val="FF0000"/>
                </a:solidFill>
                <a:effectLst/>
                <a:latin typeface="Roboto" panose="02000000000000000000" pitchFamily="2" charset="0"/>
              </a:rPr>
              <a:t>": [109]}</a:t>
            </a:r>
            <a:endParaRPr lang="en-IN" sz="2400" dirty="0">
              <a:solidFill>
                <a:srgbClr val="FF0000"/>
              </a:solidFill>
            </a:endParaRPr>
          </a:p>
        </p:txBody>
      </p:sp>
    </p:spTree>
    <p:extLst>
      <p:ext uri="{BB962C8B-B14F-4D97-AF65-F5344CB8AC3E}">
        <p14:creationId xmlns:p14="http://schemas.microsoft.com/office/powerpoint/2010/main" val="760717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8BB277-FEB8-46DF-B5EB-AD0F15FD0A92}"/>
              </a:ext>
            </a:extLst>
          </p:cNvPr>
          <p:cNvPicPr>
            <a:picLocks noChangeAspect="1"/>
          </p:cNvPicPr>
          <p:nvPr/>
        </p:nvPicPr>
        <p:blipFill rotWithShape="1">
          <a:blip r:embed="rId2">
            <a:extLst>
              <a:ext uri="{28A0092B-C50C-407E-A947-70E740481C1C}">
                <a14:useLocalDpi xmlns:a14="http://schemas.microsoft.com/office/drawing/2010/main" val="0"/>
              </a:ext>
            </a:extLst>
          </a:blip>
          <a:srcRect t="9133" b="10062"/>
          <a:stretch/>
        </p:blipFill>
        <p:spPr>
          <a:xfrm>
            <a:off x="0" y="1372215"/>
            <a:ext cx="12192000" cy="5485785"/>
          </a:xfrm>
          <a:prstGeom prst="rect">
            <a:avLst/>
          </a:prstGeom>
          <a:ln w="12700">
            <a:solidFill>
              <a:schemeClr val="tx1"/>
            </a:solidFill>
          </a:ln>
        </p:spPr>
      </p:pic>
      <p:sp>
        <p:nvSpPr>
          <p:cNvPr id="7" name="TextBox 6">
            <a:extLst>
              <a:ext uri="{FF2B5EF4-FFF2-40B4-BE49-F238E27FC236}">
                <a16:creationId xmlns:a16="http://schemas.microsoft.com/office/drawing/2014/main" id="{95C0515E-759D-4672-9CE0-529BDE1ABA25}"/>
              </a:ext>
            </a:extLst>
          </p:cNvPr>
          <p:cNvSpPr txBox="1"/>
          <p:nvPr/>
        </p:nvSpPr>
        <p:spPr>
          <a:xfrm>
            <a:off x="398780" y="203815"/>
            <a:ext cx="8369300" cy="1015663"/>
          </a:xfrm>
          <a:prstGeom prst="rect">
            <a:avLst/>
          </a:prstGeom>
          <a:noFill/>
        </p:spPr>
        <p:txBody>
          <a:bodyPr wrap="square">
            <a:spAutoFit/>
          </a:bodyPr>
          <a:lstStyle/>
          <a:p>
            <a:pPr algn="just"/>
            <a:r>
              <a:rPr lang="en-IN" sz="2000" b="0" i="0" dirty="0">
                <a:solidFill>
                  <a:srgbClr val="202124"/>
                </a:solidFill>
                <a:effectLst/>
                <a:latin typeface="Bahnschrift" panose="020B0502040204020203" pitchFamily="34" charset="0"/>
              </a:rPr>
              <a:t>Following is </a:t>
            </a:r>
            <a:r>
              <a:rPr lang="en-IN" sz="2000" dirty="0">
                <a:solidFill>
                  <a:srgbClr val="202124"/>
                </a:solidFill>
                <a:latin typeface="Bahnschrift" panose="020B0502040204020203" pitchFamily="34" charset="0"/>
              </a:rPr>
              <a:t>the screenshot of document which will have TF-IDF scores of terms scraped in respective URLs in the form {TF, IDF, TF-IDF Scores} :</a:t>
            </a:r>
            <a:endParaRPr lang="en-IN" sz="2000" b="0" i="0" dirty="0">
              <a:solidFill>
                <a:srgbClr val="202124"/>
              </a:solidFill>
              <a:effectLst/>
              <a:latin typeface="Bahnschrift" panose="020B0502040204020203" pitchFamily="34" charset="0"/>
            </a:endParaRPr>
          </a:p>
        </p:txBody>
      </p:sp>
    </p:spTree>
    <p:extLst>
      <p:ext uri="{BB962C8B-B14F-4D97-AF65-F5344CB8AC3E}">
        <p14:creationId xmlns:p14="http://schemas.microsoft.com/office/powerpoint/2010/main" val="71389153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330</TotalTime>
  <Words>1182</Words>
  <Application>Microsoft Office PowerPoint</Application>
  <PresentationFormat>Widescreen</PresentationFormat>
  <Paragraphs>89</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Bahnschrift</vt:lpstr>
      <vt:lpstr>Roboto</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Krishna</dc:creator>
  <cp:lastModifiedBy>Krishna</cp:lastModifiedBy>
  <cp:revision>29</cp:revision>
  <dcterms:created xsi:type="dcterms:W3CDTF">2022-03-05T22:13:28Z</dcterms:created>
  <dcterms:modified xsi:type="dcterms:W3CDTF">2022-03-09T21:03:43Z</dcterms:modified>
</cp:coreProperties>
</file>

<file path=docProps/thumbnail.jpeg>
</file>